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0"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7" r:id="rId22"/>
    <p:sldId id="276" r:id="rId23"/>
    <p:sldId id="279"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showGuides="1">
      <p:cViewPr varScale="1">
        <p:scale>
          <a:sx n="65" d="100"/>
          <a:sy n="65" d="100"/>
        </p:scale>
        <p:origin x="54" y="6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527FC52-8524-4FA3-9188-5EFE7DA3B4FE}" type="datetimeFigureOut">
              <a:rPr lang="en-US" smtClean="0"/>
              <a:t>8/24/2017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3AA162-238E-41EB-8754-7EA72412F9BB}" type="slidenum">
              <a:rPr lang="en-US" smtClean="0"/>
              <a:t>‹#›</a:t>
            </a:fld>
            <a:endParaRPr lang="en-US"/>
          </a:p>
        </p:txBody>
      </p:sp>
    </p:spTree>
    <p:extLst>
      <p:ext uri="{BB962C8B-B14F-4D97-AF65-F5344CB8AC3E}">
        <p14:creationId xmlns:p14="http://schemas.microsoft.com/office/powerpoint/2010/main" val="4002088110"/>
      </p:ext>
    </p:extLst>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27FC52-8524-4FA3-9188-5EFE7DA3B4FE}" type="datetimeFigureOut">
              <a:rPr lang="en-US" smtClean="0"/>
              <a:t>8/24/2017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3AA162-238E-41EB-8754-7EA72412F9BB}" type="slidenum">
              <a:rPr lang="en-US" smtClean="0"/>
              <a:t>‹#›</a:t>
            </a:fld>
            <a:endParaRPr lang="en-US"/>
          </a:p>
        </p:txBody>
      </p:sp>
    </p:spTree>
    <p:extLst>
      <p:ext uri="{BB962C8B-B14F-4D97-AF65-F5344CB8AC3E}">
        <p14:creationId xmlns:p14="http://schemas.microsoft.com/office/powerpoint/2010/main" val="635333290"/>
      </p:ext>
    </p:extLst>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27FC52-8524-4FA3-9188-5EFE7DA3B4FE}" type="datetimeFigureOut">
              <a:rPr lang="en-US" smtClean="0"/>
              <a:t>8/24/2017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3AA162-238E-41EB-8754-7EA72412F9BB}" type="slidenum">
              <a:rPr lang="en-US" smtClean="0"/>
              <a:t>‹#›</a:t>
            </a:fld>
            <a:endParaRPr lang="en-US"/>
          </a:p>
        </p:txBody>
      </p:sp>
    </p:spTree>
    <p:extLst>
      <p:ext uri="{BB962C8B-B14F-4D97-AF65-F5344CB8AC3E}">
        <p14:creationId xmlns:p14="http://schemas.microsoft.com/office/powerpoint/2010/main" val="1655753388"/>
      </p:ext>
    </p:extLst>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27FC52-8524-4FA3-9188-5EFE7DA3B4FE}" type="datetimeFigureOut">
              <a:rPr lang="en-US" smtClean="0"/>
              <a:t>8/24/2017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3AA162-238E-41EB-8754-7EA72412F9BB}" type="slidenum">
              <a:rPr lang="en-US" smtClean="0"/>
              <a:t>‹#›</a:t>
            </a:fld>
            <a:endParaRPr lang="en-US"/>
          </a:p>
        </p:txBody>
      </p:sp>
    </p:spTree>
    <p:extLst>
      <p:ext uri="{BB962C8B-B14F-4D97-AF65-F5344CB8AC3E}">
        <p14:creationId xmlns:p14="http://schemas.microsoft.com/office/powerpoint/2010/main" val="4069283622"/>
      </p:ext>
    </p:extLst>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527FC52-8524-4FA3-9188-5EFE7DA3B4FE}" type="datetimeFigureOut">
              <a:rPr lang="en-US" smtClean="0"/>
              <a:t>8/24/2017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3AA162-238E-41EB-8754-7EA72412F9BB}" type="slidenum">
              <a:rPr lang="en-US" smtClean="0"/>
              <a:t>‹#›</a:t>
            </a:fld>
            <a:endParaRPr lang="en-US"/>
          </a:p>
        </p:txBody>
      </p:sp>
    </p:spTree>
    <p:extLst>
      <p:ext uri="{BB962C8B-B14F-4D97-AF65-F5344CB8AC3E}">
        <p14:creationId xmlns:p14="http://schemas.microsoft.com/office/powerpoint/2010/main" val="1496093176"/>
      </p:ext>
    </p:extLst>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527FC52-8524-4FA3-9188-5EFE7DA3B4FE}" type="datetimeFigureOut">
              <a:rPr lang="en-US" smtClean="0"/>
              <a:t>8/24/2017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3AA162-238E-41EB-8754-7EA72412F9BB}" type="slidenum">
              <a:rPr lang="en-US" smtClean="0"/>
              <a:t>‹#›</a:t>
            </a:fld>
            <a:endParaRPr lang="en-US"/>
          </a:p>
        </p:txBody>
      </p:sp>
    </p:spTree>
    <p:extLst>
      <p:ext uri="{BB962C8B-B14F-4D97-AF65-F5344CB8AC3E}">
        <p14:creationId xmlns:p14="http://schemas.microsoft.com/office/powerpoint/2010/main" val="3084771310"/>
      </p:ext>
    </p:extLst>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527FC52-8524-4FA3-9188-5EFE7DA3B4FE}" type="datetimeFigureOut">
              <a:rPr lang="en-US" smtClean="0"/>
              <a:t>8/24/2017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3AA162-238E-41EB-8754-7EA72412F9BB}" type="slidenum">
              <a:rPr lang="en-US" smtClean="0"/>
              <a:t>‹#›</a:t>
            </a:fld>
            <a:endParaRPr lang="en-US"/>
          </a:p>
        </p:txBody>
      </p:sp>
    </p:spTree>
    <p:extLst>
      <p:ext uri="{BB962C8B-B14F-4D97-AF65-F5344CB8AC3E}">
        <p14:creationId xmlns:p14="http://schemas.microsoft.com/office/powerpoint/2010/main" val="3461421976"/>
      </p:ext>
    </p:extLst>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527FC52-8524-4FA3-9188-5EFE7DA3B4FE}" type="datetimeFigureOut">
              <a:rPr lang="en-US" smtClean="0"/>
              <a:t>8/24/2017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3AA162-238E-41EB-8754-7EA72412F9BB}" type="slidenum">
              <a:rPr lang="en-US" smtClean="0"/>
              <a:t>‹#›</a:t>
            </a:fld>
            <a:endParaRPr lang="en-US"/>
          </a:p>
        </p:txBody>
      </p:sp>
    </p:spTree>
    <p:extLst>
      <p:ext uri="{BB962C8B-B14F-4D97-AF65-F5344CB8AC3E}">
        <p14:creationId xmlns:p14="http://schemas.microsoft.com/office/powerpoint/2010/main" val="2370780095"/>
      </p:ext>
    </p:extLst>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27FC52-8524-4FA3-9188-5EFE7DA3B4FE}" type="datetimeFigureOut">
              <a:rPr lang="en-US" smtClean="0"/>
              <a:t>8/24/2017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3AA162-238E-41EB-8754-7EA72412F9BB}" type="slidenum">
              <a:rPr lang="en-US" smtClean="0"/>
              <a:t>‹#›</a:t>
            </a:fld>
            <a:endParaRPr lang="en-US"/>
          </a:p>
        </p:txBody>
      </p:sp>
    </p:spTree>
    <p:extLst>
      <p:ext uri="{BB962C8B-B14F-4D97-AF65-F5344CB8AC3E}">
        <p14:creationId xmlns:p14="http://schemas.microsoft.com/office/powerpoint/2010/main" val="2747637523"/>
      </p:ext>
    </p:extLst>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527FC52-8524-4FA3-9188-5EFE7DA3B4FE}" type="datetimeFigureOut">
              <a:rPr lang="en-US" smtClean="0"/>
              <a:t>8/24/2017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3AA162-238E-41EB-8754-7EA72412F9BB}" type="slidenum">
              <a:rPr lang="en-US" smtClean="0"/>
              <a:t>‹#›</a:t>
            </a:fld>
            <a:endParaRPr lang="en-US"/>
          </a:p>
        </p:txBody>
      </p:sp>
    </p:spTree>
    <p:extLst>
      <p:ext uri="{BB962C8B-B14F-4D97-AF65-F5344CB8AC3E}">
        <p14:creationId xmlns:p14="http://schemas.microsoft.com/office/powerpoint/2010/main" val="3318088462"/>
      </p:ext>
    </p:extLst>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527FC52-8524-4FA3-9188-5EFE7DA3B4FE}" type="datetimeFigureOut">
              <a:rPr lang="en-US" smtClean="0"/>
              <a:t>8/24/2017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3AA162-238E-41EB-8754-7EA72412F9BB}" type="slidenum">
              <a:rPr lang="en-US" smtClean="0"/>
              <a:t>‹#›</a:t>
            </a:fld>
            <a:endParaRPr lang="en-US"/>
          </a:p>
        </p:txBody>
      </p:sp>
    </p:spTree>
    <p:extLst>
      <p:ext uri="{BB962C8B-B14F-4D97-AF65-F5344CB8AC3E}">
        <p14:creationId xmlns:p14="http://schemas.microsoft.com/office/powerpoint/2010/main" val="3901268890"/>
      </p:ext>
    </p:extLst>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27FC52-8524-4FA3-9188-5EFE7DA3B4FE}" type="datetimeFigureOut">
              <a:rPr lang="en-US" smtClean="0"/>
              <a:t>8/24/2017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3AA162-238E-41EB-8754-7EA72412F9BB}" type="slidenum">
              <a:rPr lang="en-US" smtClean="0"/>
              <a:t>‹#›</a:t>
            </a:fld>
            <a:endParaRPr lang="en-US"/>
          </a:p>
        </p:txBody>
      </p:sp>
    </p:spTree>
    <p:extLst>
      <p:ext uri="{BB962C8B-B14F-4D97-AF65-F5344CB8AC3E}">
        <p14:creationId xmlns:p14="http://schemas.microsoft.com/office/powerpoint/2010/main" val="17687533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2.kqed.org/mindshift/2015/01/12/some-benefits-and-drawbacks-of-blended-learning/"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www.thechangeforum.com/Personal_Mastery.htm" TargetMode="External"/><Relationship Id="rId5" Type="http://schemas.openxmlformats.org/officeDocument/2006/relationships/image" Target="../media/image4.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www.graphicrecordingstudio.com/blog/2015/7/13/personalized-learning" TargetMode="External"/><Relationship Id="rId5" Type="http://schemas.openxmlformats.org/officeDocument/2006/relationships/image" Target="../media/image4.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blog.mentalmodelsgame.com/page/2" TargetMode="External"/><Relationship Id="rId5" Type="http://schemas.openxmlformats.org/officeDocument/2006/relationships/image" Target="../media/image4.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www.watersfoundation.org/webed/habits/mentalmodels.htm" TargetMode="External"/><Relationship Id="rId5" Type="http://schemas.openxmlformats.org/officeDocument/2006/relationships/image" Target="../media/image4.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www.eit.edu.au/creating-useful-education-and-training" TargetMode="External"/><Relationship Id="rId5" Type="http://schemas.openxmlformats.org/officeDocument/2006/relationships/image" Target="../media/image4.pn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tudy.com/cimages/videopreview/9bd9eqwbmb.jpg" TargetMode="External"/><Relationship Id="rId5" Type="http://schemas.openxmlformats.org/officeDocument/2006/relationships/image" Target="../media/image4.pn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8" Type="http://schemas.openxmlformats.org/officeDocument/2006/relationships/hyperlink" Target="http://teachthought.com/technology/the-benefits-of-blended-learning" TargetMode="External"/><Relationship Id="rId3" Type="http://schemas.openxmlformats.org/officeDocument/2006/relationships/slideLayout" Target="../slideLayouts/slideLayout7.xml"/><Relationship Id="rId7" Type="http://schemas.openxmlformats.org/officeDocument/2006/relationships/hyperlink" Target="http://chaz11.blogspot.com/2012/03/students-perspective-of-what-turnaround.html"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24.gif"/><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thesystemsthinker.com/creating-business-results-through-team-learning/" TargetMode="External"/><Relationship Id="rId5" Type="http://schemas.openxmlformats.org/officeDocument/2006/relationships/image" Target="../media/image4.pn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casn.berkeley.edu/resources.php?r=790" TargetMode="External"/><Relationship Id="rId5" Type="http://schemas.openxmlformats.org/officeDocument/2006/relationships/image" Target="../media/image4.pn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8" Type="http://schemas.openxmlformats.org/officeDocument/2006/relationships/hyperlink" Target="https://pmm.nasa.gov/education/water-cycle" TargetMode="External"/><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27.gif"/><Relationship Id="rId9" Type="http://schemas.openxmlformats.org/officeDocument/2006/relationships/hyperlink" Target="http://www.thwink.org/sustain/glossary/SystemsThinking.htm"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www.amazon.com/Fifth-Discipline-Practice-Learning-Organization/dp/0385517254" TargetMode="External"/><Relationship Id="rId3" Type="http://schemas.openxmlformats.org/officeDocument/2006/relationships/slideLayout" Target="../slideLayouts/slideLayout7.xml"/><Relationship Id="rId7" Type="http://schemas.openxmlformats.org/officeDocument/2006/relationships/hyperlink" Target="https://commons.wikimedia.org/wiki/File:Broken_glass.jpg"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www.edtechupdate.com/personalized-learning/?open-article-id=4595740&amp;article-title=practical-applications-to-individualize-and-personalize-learning&amp;blog-domain=blogspot.com&amp;blog-title=a-principal-s-reflections" TargetMode="External"/><Relationship Id="rId5" Type="http://schemas.openxmlformats.org/officeDocument/2006/relationships/image" Target="../media/image4.pn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www.readinghorizons.com/blog/top-5-reasons-blended-learning-is-important-in-your-classroom" TargetMode="External"/><Relationship Id="rId5" Type="http://schemas.openxmlformats.org/officeDocument/2006/relationships/image" Target="../media/image4.pn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2.kqed.org/mindshift/2015/01/12/some-benefits-and-drawbacks-of-blended-learning/"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hyperlink" Target="https://pixabay.com/en/group-team-feedback-confirming-1825510/" TargetMode="External"/><Relationship Id="rId3" Type="http://schemas.openxmlformats.org/officeDocument/2006/relationships/slideLayout" Target="../slideLayouts/slideLayout7.xml"/><Relationship Id="rId7" Type="http://schemas.openxmlformats.org/officeDocument/2006/relationships/hyperlink" Target="http://www.mcasiwakuni.marines.mil/News/News-Stories/News-Article-Display/Article/1110644/reaching-goals/"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qaspire.com/2015/12/07/disciplines-of-a-learning-organization-peter-senge/" TargetMode="External"/><Relationship Id="rId5" Type="http://schemas.openxmlformats.org/officeDocument/2006/relationships/image" Target="../media/image4.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hyperlink" Target="https://i.ytimg.com/vi/9zCoYtvxut8/maxresdefault.jpg" TargetMode="External"/><Relationship Id="rId3" Type="http://schemas.openxmlformats.org/officeDocument/2006/relationships/slideLayout" Target="../slideLayouts/slideLayout7.xml"/><Relationship Id="rId7" Type="http://schemas.openxmlformats.org/officeDocument/2006/relationships/hyperlink" Target="https://commons.wikimedia.org/wiki/File:Queensland_State_Archives_1640_Kelvin_Grove_State_School_Teacher_and_Class_April_1951.png"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hyperlink" Target="http://www.spinedu.com/redefining-blended-learning/" TargetMode="External"/><Relationship Id="rId3" Type="http://schemas.openxmlformats.org/officeDocument/2006/relationships/slideLayout" Target="../slideLayouts/slideLayout7.xml"/><Relationship Id="rId7" Type="http://schemas.openxmlformats.org/officeDocument/2006/relationships/hyperlink" Target="https://www.amazon.com/Blended-Disruptive-Innovation-Improve-Schools/dp/1118955153"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www.slideshare.net/MikeMastroyiannis/exponential-disruptive-innovation-what-is-this" TargetMode="External"/><Relationship Id="rId5" Type="http://schemas.openxmlformats.org/officeDocument/2006/relationships/image" Target="../media/image4.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hyperlink" Target="http://www.theteslaacademy.com/whatisblended/" TargetMode="External"/><Relationship Id="rId3" Type="http://schemas.openxmlformats.org/officeDocument/2006/relationships/slideLayout" Target="../slideLayouts/slideLayout7.xml"/><Relationship Id="rId7" Type="http://schemas.openxmlformats.org/officeDocument/2006/relationships/hyperlink" Target="https://achieve.lausd.net/Page/11473"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4.jpe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hyperlink" Target="https://blog.ed.gov/2012/02/how-are-you-increasing-opportunities-in-rural-schools/" TargetMode="External"/><Relationship Id="rId3" Type="http://schemas.openxmlformats.org/officeDocument/2006/relationships/slideLayout" Target="../slideLayouts/slideLayout7.xml"/><Relationship Id="rId7" Type="http://schemas.openxmlformats.org/officeDocument/2006/relationships/hyperlink" Target="https://nyulocal.com/nyc-public-schools-are-still-segregated-f75e7720bff3"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6.jpe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3E00D6-68BF-423A-BFC5-522E6A622329}"/>
              </a:ext>
            </a:extLst>
          </p:cNvPr>
          <p:cNvPicPr>
            <a:picLocks noChangeAspect="1"/>
          </p:cNvPicPr>
          <p:nvPr/>
        </p:nvPicPr>
        <p:blipFill>
          <a:blip r:embed="rId2"/>
          <a:stretch>
            <a:fillRect/>
          </a:stretch>
        </p:blipFill>
        <p:spPr>
          <a:xfrm>
            <a:off x="0" y="381000"/>
            <a:ext cx="9144000" cy="6096000"/>
          </a:xfrm>
          <a:prstGeom prst="rect">
            <a:avLst/>
          </a:prstGeom>
        </p:spPr>
      </p:pic>
      <p:sp>
        <p:nvSpPr>
          <p:cNvPr id="5" name="Rectangle 4">
            <a:extLst>
              <a:ext uri="{FF2B5EF4-FFF2-40B4-BE49-F238E27FC236}">
                <a16:creationId xmlns:a16="http://schemas.microsoft.com/office/drawing/2014/main" id="{B434C205-9042-4C73-BAD0-2DB7A2BED9A8}"/>
              </a:ext>
            </a:extLst>
          </p:cNvPr>
          <p:cNvSpPr/>
          <p:nvPr/>
        </p:nvSpPr>
        <p:spPr>
          <a:xfrm>
            <a:off x="14746" y="0"/>
            <a:ext cx="9144000" cy="6858000"/>
          </a:xfrm>
          <a:prstGeom prst="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FB5A3DC-CA72-4EB8-BB45-049ADBEB75B1}"/>
              </a:ext>
            </a:extLst>
          </p:cNvPr>
          <p:cNvSpPr>
            <a:spLocks noGrp="1"/>
          </p:cNvSpPr>
          <p:nvPr>
            <p:ph type="ctrTitle"/>
          </p:nvPr>
        </p:nvSpPr>
        <p:spPr>
          <a:xfrm>
            <a:off x="1710811" y="381000"/>
            <a:ext cx="5751871" cy="2387600"/>
          </a:xfrm>
          <a:noFill/>
        </p:spPr>
        <p:txBody>
          <a:bodyPr>
            <a:normAutofit fontScale="90000"/>
          </a:bodyPr>
          <a:lstStyle/>
          <a:p>
            <a:r>
              <a:rPr lang="en-US" b="1" i="1" dirty="0">
                <a:latin typeface="+mn-lt"/>
              </a:rPr>
              <a:t>The Fifth Discipline</a:t>
            </a:r>
            <a:br>
              <a:rPr lang="en-US" b="1" dirty="0">
                <a:latin typeface="+mn-lt"/>
              </a:rPr>
            </a:br>
            <a:r>
              <a:rPr lang="en-US" b="1" dirty="0">
                <a:latin typeface="+mn-lt"/>
              </a:rPr>
              <a:t>Applied to</a:t>
            </a:r>
            <a:br>
              <a:rPr lang="en-US" b="1" dirty="0">
                <a:latin typeface="+mn-lt"/>
              </a:rPr>
            </a:br>
            <a:r>
              <a:rPr lang="en-US" b="1" i="1" dirty="0">
                <a:latin typeface="+mn-lt"/>
              </a:rPr>
              <a:t>Blended</a:t>
            </a:r>
          </a:p>
        </p:txBody>
      </p:sp>
      <p:sp>
        <p:nvSpPr>
          <p:cNvPr id="3" name="Subtitle 2">
            <a:extLst>
              <a:ext uri="{FF2B5EF4-FFF2-40B4-BE49-F238E27FC236}">
                <a16:creationId xmlns:a16="http://schemas.microsoft.com/office/drawing/2014/main" id="{C4C8DAD9-9D63-4ADD-AE45-1A3A758234A4}"/>
              </a:ext>
            </a:extLst>
          </p:cNvPr>
          <p:cNvSpPr>
            <a:spLocks noGrp="1"/>
          </p:cNvSpPr>
          <p:nvPr>
            <p:ph type="subTitle" idx="1"/>
          </p:nvPr>
        </p:nvSpPr>
        <p:spPr>
          <a:xfrm>
            <a:off x="2831689" y="2772697"/>
            <a:ext cx="3487994" cy="1006833"/>
          </a:xfrm>
          <a:noFill/>
        </p:spPr>
        <p:txBody>
          <a:bodyPr/>
          <a:lstStyle/>
          <a:p>
            <a:r>
              <a:rPr lang="en-US" dirty="0"/>
              <a:t>Stephanie Peborde Burke</a:t>
            </a:r>
          </a:p>
          <a:p>
            <a:r>
              <a:rPr lang="en-US" dirty="0"/>
              <a:t>New Jersey City University</a:t>
            </a:r>
          </a:p>
        </p:txBody>
      </p:sp>
      <p:sp>
        <p:nvSpPr>
          <p:cNvPr id="6" name="Rectangle 5">
            <a:extLst>
              <a:ext uri="{FF2B5EF4-FFF2-40B4-BE49-F238E27FC236}">
                <a16:creationId xmlns:a16="http://schemas.microsoft.com/office/drawing/2014/main" id="{23040783-DD2D-4024-BDAB-B443462B5B09}"/>
              </a:ext>
            </a:extLst>
          </p:cNvPr>
          <p:cNvSpPr/>
          <p:nvPr/>
        </p:nvSpPr>
        <p:spPr>
          <a:xfrm>
            <a:off x="-7495" y="6537317"/>
            <a:ext cx="7734925" cy="338554"/>
          </a:xfrm>
          <a:prstGeom prst="rect">
            <a:avLst/>
          </a:prstGeom>
        </p:spPr>
        <p:txBody>
          <a:bodyPr wrap="square">
            <a:spAutoFit/>
          </a:bodyPr>
          <a:lstStyle/>
          <a:p>
            <a:r>
              <a:rPr lang="en-US" sz="800" dirty="0">
                <a:solidFill>
                  <a:srgbClr val="000000"/>
                </a:solidFill>
                <a:latin typeface="Arial" panose="020B0604020202020204" pitchFamily="34" charset="0"/>
              </a:rPr>
              <a:t>New Classrooms. (</a:t>
            </a:r>
            <a:r>
              <a:rPr lang="en-US" sz="800" dirty="0" err="1">
                <a:solidFill>
                  <a:srgbClr val="000000"/>
                </a:solidFill>
                <a:latin typeface="Arial" panose="020B0604020202020204" pitchFamily="34" charset="0"/>
              </a:rPr>
              <a:t>n.d.</a:t>
            </a:r>
            <a:r>
              <a:rPr lang="en-US" sz="800" dirty="0">
                <a:solidFill>
                  <a:srgbClr val="000000"/>
                </a:solidFill>
                <a:latin typeface="Arial" panose="020B0604020202020204" pitchFamily="34" charset="0"/>
              </a:rPr>
              <a:t>). A blended learning classroom at David </a:t>
            </a:r>
            <a:r>
              <a:rPr lang="en-US" sz="800" dirty="0" err="1">
                <a:solidFill>
                  <a:srgbClr val="000000"/>
                </a:solidFill>
                <a:latin typeface="Arial" panose="020B0604020202020204" pitchFamily="34" charset="0"/>
              </a:rPr>
              <a:t>Boody</a:t>
            </a:r>
            <a:r>
              <a:rPr lang="en-US" sz="800" dirty="0">
                <a:solidFill>
                  <a:srgbClr val="000000"/>
                </a:solidFill>
                <a:latin typeface="Arial" panose="020B0604020202020204" pitchFamily="34" charset="0"/>
              </a:rPr>
              <a:t> Jr. High School in New York City. [photograph].</a:t>
            </a:r>
          </a:p>
          <a:p>
            <a:r>
              <a:rPr lang="en-US" sz="800" dirty="0">
                <a:solidFill>
                  <a:srgbClr val="000000"/>
                </a:solidFill>
                <a:latin typeface="Arial" panose="020B0604020202020204" pitchFamily="34" charset="0"/>
              </a:rPr>
              <a:t>	Retrieved from </a:t>
            </a:r>
            <a:r>
              <a:rPr lang="en-US" sz="800" u="sng" dirty="0">
                <a:solidFill>
                  <a:srgbClr val="1155CC"/>
                </a:solidFill>
                <a:latin typeface="Arial" panose="020B0604020202020204" pitchFamily="34" charset="0"/>
                <a:hlinkClick r:id="rId3"/>
              </a:rPr>
              <a:t>https://ww2.kqed.org/mindshift/2015/01/12/some-benefits-and-drawbacks-of-blended-learning/</a:t>
            </a:r>
            <a:endParaRPr lang="en-US" sz="800" dirty="0"/>
          </a:p>
        </p:txBody>
      </p:sp>
    </p:spTree>
    <p:extLst>
      <p:ext uri="{BB962C8B-B14F-4D97-AF65-F5344CB8AC3E}">
        <p14:creationId xmlns:p14="http://schemas.microsoft.com/office/powerpoint/2010/main" val="2944092088"/>
      </p:ext>
    </p:extLst>
  </p:cSld>
  <p:clrMapOvr>
    <a:masterClrMapping/>
  </p:clrMapOvr>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thechangeforum.com/images/diagrams/Personal_Mastery.png">
            <a:extLst>
              <a:ext uri="{FF2B5EF4-FFF2-40B4-BE49-F238E27FC236}">
                <a16:creationId xmlns:a16="http://schemas.microsoft.com/office/drawing/2014/main" id="{BF945C59-0734-430F-BE18-350439DDE4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342" y="613611"/>
            <a:ext cx="8399458" cy="5711632"/>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032EEA7C-F327-476D-AC72-F3AB668D29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
        <p:nvSpPr>
          <p:cNvPr id="5" name="Rectangle 4">
            <a:extLst>
              <a:ext uri="{FF2B5EF4-FFF2-40B4-BE49-F238E27FC236}">
                <a16:creationId xmlns:a16="http://schemas.microsoft.com/office/drawing/2014/main" id="{7A623314-41D5-498A-976F-22920910DC99}"/>
              </a:ext>
            </a:extLst>
          </p:cNvPr>
          <p:cNvSpPr/>
          <p:nvPr/>
        </p:nvSpPr>
        <p:spPr>
          <a:xfrm>
            <a:off x="21262" y="6620454"/>
            <a:ext cx="6246628" cy="215444"/>
          </a:xfrm>
          <a:prstGeom prst="rect">
            <a:avLst/>
          </a:prstGeom>
        </p:spPr>
        <p:txBody>
          <a:bodyPr wrap="square">
            <a:spAutoFit/>
          </a:bodyPr>
          <a:lstStyle/>
          <a:p>
            <a:r>
              <a:rPr lang="en-US" sz="800" dirty="0">
                <a:solidFill>
                  <a:srgbClr val="000000"/>
                </a:solidFill>
                <a:latin typeface="Arial" panose="020B0604020202020204" pitchFamily="34" charset="0"/>
              </a:rPr>
              <a:t>Cropper, B. (2014). [digital image]. Retrieved from </a:t>
            </a:r>
            <a:r>
              <a:rPr lang="en-US" sz="800" u="sng" dirty="0">
                <a:solidFill>
                  <a:srgbClr val="1155CC"/>
                </a:solidFill>
                <a:latin typeface="Arial" panose="020B0604020202020204" pitchFamily="34" charset="0"/>
                <a:hlinkClick r:id="rId6"/>
              </a:rPr>
              <a:t>http://www.thechangeforum.com/Personal_Mastery.htm</a:t>
            </a:r>
            <a:endParaRPr lang="en-US" sz="800" dirty="0"/>
          </a:p>
        </p:txBody>
      </p:sp>
    </p:spTree>
    <p:extLst>
      <p:ext uri="{BB962C8B-B14F-4D97-AF65-F5344CB8AC3E}">
        <p14:creationId xmlns:p14="http://schemas.microsoft.com/office/powerpoint/2010/main" val="1918323325"/>
      </p:ext>
    </p:extLst>
  </p:cSld>
  <p:clrMapOvr>
    <a:masterClrMapping/>
  </p:clrMapOvr>
  <mc:AlternateContent xmlns:mc="http://schemas.openxmlformats.org/markup-compatibility/2006">
    <mc:Choice xmlns:p14="http://schemas.microsoft.com/office/powerpoint/2010/main" Requires="p14">
      <p:transition p14:dur="10" advClick="0" advTm="17480"/>
    </mc:Choice>
    <mc:Fallback>
      <p:transition advClick="0" advTm="17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s://static1.squarespace.com/static/516c32e3e4b0baa9badc9629/t/55a4681be4b0e86156c62ff4/1436837920085/personalized-learning+3.jpg">
            <a:extLst>
              <a:ext uri="{FF2B5EF4-FFF2-40B4-BE49-F238E27FC236}">
                <a16:creationId xmlns:a16="http://schemas.microsoft.com/office/drawing/2014/main" id="{FBFA9C64-7E71-4720-97AC-78CD8F43F5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0987" y="0"/>
            <a:ext cx="60420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F84448C5-3477-443A-AE0A-5085D1B79A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
        <p:nvSpPr>
          <p:cNvPr id="5" name="Rectangle 4">
            <a:extLst>
              <a:ext uri="{FF2B5EF4-FFF2-40B4-BE49-F238E27FC236}">
                <a16:creationId xmlns:a16="http://schemas.microsoft.com/office/drawing/2014/main" id="{1388619B-3075-4580-837F-CBBE80BAD388}"/>
              </a:ext>
            </a:extLst>
          </p:cNvPr>
          <p:cNvSpPr/>
          <p:nvPr/>
        </p:nvSpPr>
        <p:spPr>
          <a:xfrm>
            <a:off x="4933506" y="6536323"/>
            <a:ext cx="4120125" cy="338554"/>
          </a:xfrm>
          <a:prstGeom prst="rect">
            <a:avLst/>
          </a:prstGeom>
        </p:spPr>
        <p:txBody>
          <a:bodyPr wrap="square">
            <a:spAutoFit/>
          </a:bodyPr>
          <a:lstStyle/>
          <a:p>
            <a:r>
              <a:rPr lang="en-US" sz="800" dirty="0">
                <a:solidFill>
                  <a:srgbClr val="000000"/>
                </a:solidFill>
                <a:latin typeface="Arial" panose="020B0604020202020204" pitchFamily="34" charset="0"/>
              </a:rPr>
              <a:t>@</a:t>
            </a:r>
            <a:r>
              <a:rPr lang="en-US" sz="800" dirty="0" err="1">
                <a:solidFill>
                  <a:srgbClr val="000000"/>
                </a:solidFill>
                <a:latin typeface="Arial" panose="020B0604020202020204" pitchFamily="34" charset="0"/>
              </a:rPr>
              <a:t>sohphialinag</a:t>
            </a:r>
            <a:r>
              <a:rPr lang="en-US" sz="800" dirty="0">
                <a:solidFill>
                  <a:srgbClr val="000000"/>
                </a:solidFill>
                <a:latin typeface="Arial" panose="020B0604020202020204" pitchFamily="34" charset="0"/>
              </a:rPr>
              <a:t>. (2015). </a:t>
            </a:r>
            <a:r>
              <a:rPr lang="en-US" sz="800" i="1" dirty="0">
                <a:solidFill>
                  <a:srgbClr val="000000"/>
                </a:solidFill>
                <a:latin typeface="Arial" panose="020B0604020202020204" pitchFamily="34" charset="0"/>
              </a:rPr>
              <a:t>Personalized Learning</a:t>
            </a:r>
            <a:r>
              <a:rPr lang="en-US" sz="800" dirty="0">
                <a:solidFill>
                  <a:srgbClr val="000000"/>
                </a:solidFill>
                <a:latin typeface="Arial" panose="020B0604020202020204" pitchFamily="34" charset="0"/>
              </a:rPr>
              <a:t>. [digital image]. Retrieved from </a:t>
            </a:r>
          </a:p>
          <a:p>
            <a:r>
              <a:rPr lang="en-US" sz="800" u="sng" dirty="0">
                <a:solidFill>
                  <a:srgbClr val="000000"/>
                </a:solidFill>
                <a:latin typeface="Arial" panose="020B0604020202020204" pitchFamily="34" charset="0"/>
                <a:hlinkClick r:id="rId6"/>
              </a:rPr>
              <a:t>	</a:t>
            </a:r>
            <a:r>
              <a:rPr lang="en-US" sz="800" u="sng" dirty="0">
                <a:solidFill>
                  <a:srgbClr val="1155CC"/>
                </a:solidFill>
                <a:latin typeface="Arial" panose="020B0604020202020204" pitchFamily="34" charset="0"/>
                <a:hlinkClick r:id="rId6"/>
              </a:rPr>
              <a:t>http://www.graphicrecordingstudio.com/blog/2015/7/13/personalized-learning</a:t>
            </a:r>
            <a:endParaRPr lang="en-US" sz="800" dirty="0"/>
          </a:p>
        </p:txBody>
      </p:sp>
    </p:spTree>
    <p:extLst>
      <p:ext uri="{BB962C8B-B14F-4D97-AF65-F5344CB8AC3E}">
        <p14:creationId xmlns:p14="http://schemas.microsoft.com/office/powerpoint/2010/main" val="3347944728"/>
      </p:ext>
    </p:extLst>
  </p:cSld>
  <p:clrMapOvr>
    <a:masterClrMapping/>
  </p:clrMapOvr>
  <mc:AlternateContent xmlns:mc="http://schemas.openxmlformats.org/markup-compatibility/2006">
    <mc:Choice xmlns:p14="http://schemas.microsoft.com/office/powerpoint/2010/main" Requires="p14">
      <p:transition p14:dur="10" advClick="0" advTm="17786"/>
    </mc:Choice>
    <mc:Fallback>
      <p:transition advClick="0" advTm="17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a:extLst>
              <a:ext uri="{FF2B5EF4-FFF2-40B4-BE49-F238E27FC236}">
                <a16:creationId xmlns:a16="http://schemas.microsoft.com/office/drawing/2014/main" id="{97C47799-20B1-42C3-9F48-BAD52FB4BB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750" y="61913"/>
            <a:ext cx="4762500" cy="6734175"/>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67E6997C-075F-4C91-9A61-006363E160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
        <p:nvSpPr>
          <p:cNvPr id="7" name="Rectangle 6">
            <a:extLst>
              <a:ext uri="{FF2B5EF4-FFF2-40B4-BE49-F238E27FC236}">
                <a16:creationId xmlns:a16="http://schemas.microsoft.com/office/drawing/2014/main" id="{BC0D8CCD-D460-4D53-9A6D-F734297A9F37}"/>
              </a:ext>
            </a:extLst>
          </p:cNvPr>
          <p:cNvSpPr/>
          <p:nvPr/>
        </p:nvSpPr>
        <p:spPr>
          <a:xfrm>
            <a:off x="58479" y="6642556"/>
            <a:ext cx="6549656" cy="215444"/>
          </a:xfrm>
          <a:prstGeom prst="rect">
            <a:avLst/>
          </a:prstGeom>
        </p:spPr>
        <p:txBody>
          <a:bodyPr wrap="square">
            <a:spAutoFit/>
          </a:bodyPr>
          <a:lstStyle/>
          <a:p>
            <a:r>
              <a:rPr lang="en-US" sz="800" dirty="0">
                <a:solidFill>
                  <a:srgbClr val="000000"/>
                </a:solidFill>
                <a:latin typeface="Arial" panose="020B0604020202020204" pitchFamily="34" charset="0"/>
              </a:rPr>
              <a:t>Mental Models Game. (2015). [digital image]. Retrieved from </a:t>
            </a:r>
            <a:r>
              <a:rPr lang="en-US" sz="800" u="sng" dirty="0">
                <a:solidFill>
                  <a:srgbClr val="1155CC"/>
                </a:solidFill>
                <a:latin typeface="Arial" panose="020B0604020202020204" pitchFamily="34" charset="0"/>
                <a:hlinkClick r:id="rId6"/>
              </a:rPr>
              <a:t>http://blog.mentalmodelsgame.com/page/2</a:t>
            </a:r>
            <a:r>
              <a:rPr lang="en-US" sz="800" dirty="0">
                <a:solidFill>
                  <a:srgbClr val="000000"/>
                </a:solidFill>
                <a:latin typeface="Arial" panose="020B0604020202020204" pitchFamily="34" charset="0"/>
              </a:rPr>
              <a:t> </a:t>
            </a:r>
            <a:endParaRPr lang="en-US" sz="800" dirty="0"/>
          </a:p>
        </p:txBody>
      </p:sp>
    </p:spTree>
    <p:extLst>
      <p:ext uri="{BB962C8B-B14F-4D97-AF65-F5344CB8AC3E}">
        <p14:creationId xmlns:p14="http://schemas.microsoft.com/office/powerpoint/2010/main" val="2345937332"/>
      </p:ext>
    </p:extLst>
  </p:cSld>
  <p:clrMapOvr>
    <a:masterClrMapping/>
  </p:clrMapOvr>
  <mc:AlternateContent xmlns:mc="http://schemas.openxmlformats.org/markup-compatibility/2006">
    <mc:Choice xmlns:p14="http://schemas.microsoft.com/office/powerpoint/2010/main" Requires="p14">
      <p:transition p14:dur="10" advClick="0" advTm="16155"/>
    </mc:Choice>
    <mc:Fallback>
      <p:transition advClick="0" advTm="16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watersfoundation.org/webed/habits/graphics/mental-models.jpg">
            <a:extLst>
              <a:ext uri="{FF2B5EF4-FFF2-40B4-BE49-F238E27FC236}">
                <a16:creationId xmlns:a16="http://schemas.microsoft.com/office/drawing/2014/main" id="{6DC36F3A-6C17-44DB-A0CF-D759AC65F2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2357" y="157091"/>
            <a:ext cx="6403615" cy="6430297"/>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D206268A-E6B0-4E99-A94C-139313EF1F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
        <p:nvSpPr>
          <p:cNvPr id="4" name="Rectangle 3">
            <a:extLst>
              <a:ext uri="{FF2B5EF4-FFF2-40B4-BE49-F238E27FC236}">
                <a16:creationId xmlns:a16="http://schemas.microsoft.com/office/drawing/2014/main" id="{A2C33390-E80E-4DE4-9775-8A3D702885E5}"/>
              </a:ext>
            </a:extLst>
          </p:cNvPr>
          <p:cNvSpPr/>
          <p:nvPr/>
        </p:nvSpPr>
        <p:spPr>
          <a:xfrm>
            <a:off x="0" y="6597878"/>
            <a:ext cx="6602819" cy="215444"/>
          </a:xfrm>
          <a:prstGeom prst="rect">
            <a:avLst/>
          </a:prstGeom>
        </p:spPr>
        <p:txBody>
          <a:bodyPr wrap="square">
            <a:spAutoFit/>
          </a:bodyPr>
          <a:lstStyle/>
          <a:p>
            <a:r>
              <a:rPr lang="en-US" sz="800" dirty="0">
                <a:solidFill>
                  <a:srgbClr val="000000"/>
                </a:solidFill>
                <a:latin typeface="Arial" panose="020B0604020202020204" pitchFamily="34" charset="0"/>
              </a:rPr>
              <a:t>Waters Foundation. (2013). [digital image]. Retrieved from </a:t>
            </a:r>
            <a:r>
              <a:rPr lang="en-US" sz="800" u="sng" dirty="0">
                <a:solidFill>
                  <a:srgbClr val="1155CC"/>
                </a:solidFill>
                <a:latin typeface="Arial" panose="020B0604020202020204" pitchFamily="34" charset="0"/>
                <a:hlinkClick r:id="rId6"/>
              </a:rPr>
              <a:t>http://www.watersfoundation.org/webed/habits/mentalmodels.htm</a:t>
            </a:r>
            <a:r>
              <a:rPr lang="en-US" sz="800" dirty="0">
                <a:solidFill>
                  <a:srgbClr val="000000"/>
                </a:solidFill>
                <a:latin typeface="Arial" panose="020B0604020202020204" pitchFamily="34" charset="0"/>
              </a:rPr>
              <a:t> </a:t>
            </a:r>
            <a:endParaRPr lang="en-US" sz="800" dirty="0"/>
          </a:p>
        </p:txBody>
      </p:sp>
    </p:spTree>
    <p:extLst>
      <p:ext uri="{BB962C8B-B14F-4D97-AF65-F5344CB8AC3E}">
        <p14:creationId xmlns:p14="http://schemas.microsoft.com/office/powerpoint/2010/main" val="3538604560"/>
      </p:ext>
    </p:extLst>
  </p:cSld>
  <p:clrMapOvr>
    <a:masterClrMapping/>
  </p:clrMapOvr>
  <mc:AlternateContent xmlns:mc="http://schemas.openxmlformats.org/markup-compatibility/2006">
    <mc:Choice xmlns:p14="http://schemas.microsoft.com/office/powerpoint/2010/main" Requires="p14">
      <p:transition p14:dur="10" advClick="0" advTm="16830"/>
    </mc:Choice>
    <mc:Fallback>
      <p:transition advClick="0" advTm="16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ww.eit.edu.au/image/onlinebook/Sage-on-the-Stage-11.jpg">
            <a:extLst>
              <a:ext uri="{FF2B5EF4-FFF2-40B4-BE49-F238E27FC236}">
                <a16:creationId xmlns:a16="http://schemas.microsoft.com/office/drawing/2014/main" id="{4CD9F326-5037-4A3B-B5C5-84ED9AD501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275" y="1423988"/>
            <a:ext cx="8553450" cy="4010025"/>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23932C92-C253-4F0F-B34F-6C6333837F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
        <p:nvSpPr>
          <p:cNvPr id="8" name="Rectangle 7">
            <a:extLst>
              <a:ext uri="{FF2B5EF4-FFF2-40B4-BE49-F238E27FC236}">
                <a16:creationId xmlns:a16="http://schemas.microsoft.com/office/drawing/2014/main" id="{51D1EA66-4EE1-4D8A-846F-E6F457880C78}"/>
              </a:ext>
            </a:extLst>
          </p:cNvPr>
          <p:cNvSpPr/>
          <p:nvPr/>
        </p:nvSpPr>
        <p:spPr>
          <a:xfrm>
            <a:off x="0" y="6627167"/>
            <a:ext cx="7389628" cy="215444"/>
          </a:xfrm>
          <a:prstGeom prst="rect">
            <a:avLst/>
          </a:prstGeom>
        </p:spPr>
        <p:txBody>
          <a:bodyPr wrap="square">
            <a:spAutoFit/>
          </a:bodyPr>
          <a:lstStyle/>
          <a:p>
            <a:r>
              <a:rPr lang="en-US" sz="800" dirty="0">
                <a:solidFill>
                  <a:srgbClr val="000000"/>
                </a:solidFill>
                <a:latin typeface="Arial" panose="020B0604020202020204" pitchFamily="34" charset="0"/>
              </a:rPr>
              <a:t>Engineering Institute of Technology. (</a:t>
            </a:r>
            <a:r>
              <a:rPr lang="en-US" sz="800" dirty="0" err="1">
                <a:solidFill>
                  <a:srgbClr val="000000"/>
                </a:solidFill>
                <a:latin typeface="Arial" panose="020B0604020202020204" pitchFamily="34" charset="0"/>
              </a:rPr>
              <a:t>n.d.</a:t>
            </a:r>
            <a:r>
              <a:rPr lang="en-US" sz="800" dirty="0">
                <a:solidFill>
                  <a:srgbClr val="000000"/>
                </a:solidFill>
                <a:latin typeface="Arial" panose="020B0604020202020204" pitchFamily="34" charset="0"/>
              </a:rPr>
              <a:t>). [digital image]. Retrieved from </a:t>
            </a:r>
            <a:r>
              <a:rPr lang="en-US" sz="800" u="sng" dirty="0">
                <a:solidFill>
                  <a:srgbClr val="1155CC"/>
                </a:solidFill>
                <a:latin typeface="Arial" panose="020B0604020202020204" pitchFamily="34" charset="0"/>
                <a:hlinkClick r:id="rId6"/>
              </a:rPr>
              <a:t>http://www.eit.edu.au/creating-useful-education-and-training</a:t>
            </a:r>
            <a:endParaRPr lang="en-US" sz="800" dirty="0"/>
          </a:p>
        </p:txBody>
      </p:sp>
    </p:spTree>
    <p:extLst>
      <p:ext uri="{BB962C8B-B14F-4D97-AF65-F5344CB8AC3E}">
        <p14:creationId xmlns:p14="http://schemas.microsoft.com/office/powerpoint/2010/main" val="687972561"/>
      </p:ext>
    </p:extLst>
  </p:cSld>
  <p:clrMapOvr>
    <a:masterClrMapping/>
  </p:clrMapOvr>
  <mc:AlternateContent xmlns:mc="http://schemas.openxmlformats.org/markup-compatibility/2006">
    <mc:Choice xmlns:p14="http://schemas.microsoft.com/office/powerpoint/2010/main" Requires="p14">
      <p:transition p14:dur="10" advClick="0" advTm="17252"/>
    </mc:Choice>
    <mc:Fallback>
      <p:transition advClick="0" advTm="17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tudy.com/cimages/videopreview/9bd9eqwbmb.jpg">
            <a:extLst>
              <a:ext uri="{FF2B5EF4-FFF2-40B4-BE49-F238E27FC236}">
                <a16:creationId xmlns:a16="http://schemas.microsoft.com/office/drawing/2014/main" id="{FD806BC3-074C-4F63-A820-AD43566268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33F12FDF-1430-457B-85D0-E1F8B7D739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
        <p:nvSpPr>
          <p:cNvPr id="3" name="Rectangle 2">
            <a:extLst>
              <a:ext uri="{FF2B5EF4-FFF2-40B4-BE49-F238E27FC236}">
                <a16:creationId xmlns:a16="http://schemas.microsoft.com/office/drawing/2014/main" id="{DC33AAE8-81DB-44E7-B6C0-C6FBBEE29623}"/>
              </a:ext>
            </a:extLst>
          </p:cNvPr>
          <p:cNvSpPr/>
          <p:nvPr/>
        </p:nvSpPr>
        <p:spPr>
          <a:xfrm>
            <a:off x="-1" y="6640608"/>
            <a:ext cx="6108405" cy="215444"/>
          </a:xfrm>
          <a:prstGeom prst="rect">
            <a:avLst/>
          </a:prstGeom>
        </p:spPr>
        <p:txBody>
          <a:bodyPr wrap="square">
            <a:spAutoFit/>
          </a:bodyPr>
          <a:lstStyle/>
          <a:p>
            <a:r>
              <a:rPr lang="en-US" sz="800" dirty="0">
                <a:solidFill>
                  <a:srgbClr val="000000"/>
                </a:solidFill>
                <a:latin typeface="Arial" panose="020B0604020202020204" pitchFamily="34" charset="0"/>
              </a:rPr>
              <a:t>Grimsley, S. (</a:t>
            </a:r>
            <a:r>
              <a:rPr lang="en-US" sz="800" dirty="0" err="1">
                <a:solidFill>
                  <a:srgbClr val="000000"/>
                </a:solidFill>
                <a:latin typeface="Arial" panose="020B0604020202020204" pitchFamily="34" charset="0"/>
              </a:rPr>
              <a:t>n.d.</a:t>
            </a:r>
            <a:r>
              <a:rPr lang="en-US" sz="800" dirty="0">
                <a:solidFill>
                  <a:srgbClr val="000000"/>
                </a:solidFill>
                <a:latin typeface="Arial" panose="020B0604020202020204" pitchFamily="34" charset="0"/>
              </a:rPr>
              <a:t>). [digital image]. Retrieved from </a:t>
            </a:r>
            <a:r>
              <a:rPr lang="en-US" sz="800" u="sng" dirty="0">
                <a:solidFill>
                  <a:srgbClr val="1155CC"/>
                </a:solidFill>
                <a:latin typeface="Arial" panose="020B0604020202020204" pitchFamily="34" charset="0"/>
                <a:hlinkClick r:id="rId6"/>
              </a:rPr>
              <a:t>http://study.com/cimages/videopreview/9bd9eqwbmb.jpg</a:t>
            </a:r>
            <a:r>
              <a:rPr lang="en-US" sz="800" dirty="0">
                <a:solidFill>
                  <a:srgbClr val="000000"/>
                </a:solidFill>
                <a:latin typeface="Arial" panose="020B0604020202020204" pitchFamily="34" charset="0"/>
              </a:rPr>
              <a:t> </a:t>
            </a:r>
            <a:endParaRPr lang="en-US" sz="800" dirty="0"/>
          </a:p>
        </p:txBody>
      </p:sp>
    </p:spTree>
    <p:extLst>
      <p:ext uri="{BB962C8B-B14F-4D97-AF65-F5344CB8AC3E}">
        <p14:creationId xmlns:p14="http://schemas.microsoft.com/office/powerpoint/2010/main" val="758729036"/>
      </p:ext>
    </p:extLst>
  </p:cSld>
  <p:clrMapOvr>
    <a:masterClrMapping/>
  </p:clrMapOvr>
  <mc:AlternateContent xmlns:mc="http://schemas.openxmlformats.org/markup-compatibility/2006">
    <mc:Choice xmlns:p14="http://schemas.microsoft.com/office/powerpoint/2010/main" Requires="p14">
      <p:transition p14:dur="10" advClick="0" advTm="17649"/>
    </mc:Choice>
    <mc:Fallback>
      <p:transition advClick="0" advTm="17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Student-Motivation-c">
            <a:extLst>
              <a:ext uri="{FF2B5EF4-FFF2-40B4-BE49-F238E27FC236}">
                <a16:creationId xmlns:a16="http://schemas.microsoft.com/office/drawing/2014/main" id="{FFFF08E5-FDF7-4AD0-A019-90418B3CB8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0007" y="2239944"/>
            <a:ext cx="5565058" cy="4271182"/>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2.bp.blogspot.com/-8jwkK4ja5aY/T2SVGCuT79I/AAAAAAAACUU/hRJwrAypkwY/s1600/voices.gif">
            <a:extLst>
              <a:ext uri="{FF2B5EF4-FFF2-40B4-BE49-F238E27FC236}">
                <a16:creationId xmlns:a16="http://schemas.microsoft.com/office/drawing/2014/main" id="{0040E897-FA83-48C7-8A5E-8D05189DD3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395" y="130432"/>
            <a:ext cx="3237933" cy="3195329"/>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EB32F215-8426-44B1-A500-EF1C10F609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
        <p:nvSpPr>
          <p:cNvPr id="8" name="Rectangle 7">
            <a:extLst>
              <a:ext uri="{FF2B5EF4-FFF2-40B4-BE49-F238E27FC236}">
                <a16:creationId xmlns:a16="http://schemas.microsoft.com/office/drawing/2014/main" id="{CC8245DD-E21B-44FA-A8E9-4430A7177D72}"/>
              </a:ext>
            </a:extLst>
          </p:cNvPr>
          <p:cNvSpPr/>
          <p:nvPr/>
        </p:nvSpPr>
        <p:spPr>
          <a:xfrm>
            <a:off x="-58993" y="6519446"/>
            <a:ext cx="6858000" cy="338554"/>
          </a:xfrm>
          <a:prstGeom prst="rect">
            <a:avLst/>
          </a:prstGeom>
        </p:spPr>
        <p:txBody>
          <a:bodyPr wrap="square">
            <a:spAutoFit/>
          </a:bodyPr>
          <a:lstStyle/>
          <a:p>
            <a:r>
              <a:rPr lang="en-US" sz="800" dirty="0">
                <a:solidFill>
                  <a:srgbClr val="000000"/>
                </a:solidFill>
                <a:latin typeface="Arial" panose="020B0604020202020204" pitchFamily="34" charset="0"/>
              </a:rPr>
              <a:t>Chaz. (2012). [digital image]. Retrieved from </a:t>
            </a:r>
            <a:r>
              <a:rPr lang="en-US" sz="800" u="sng" dirty="0">
                <a:solidFill>
                  <a:srgbClr val="1155CC"/>
                </a:solidFill>
                <a:latin typeface="Arial" panose="020B0604020202020204" pitchFamily="34" charset="0"/>
                <a:hlinkClick r:id="rId7"/>
              </a:rPr>
              <a:t>http://chaz11.blogspot.com/2012/03/students-perspective-of-what-turnaround.html</a:t>
            </a:r>
            <a:endParaRPr lang="en-US" sz="800" u="sng" dirty="0">
              <a:solidFill>
                <a:srgbClr val="1155CC"/>
              </a:solidFill>
              <a:latin typeface="Arial" panose="020B0604020202020204" pitchFamily="34" charset="0"/>
            </a:endParaRPr>
          </a:p>
          <a:p>
            <a:r>
              <a:rPr lang="en-US" sz="800" dirty="0" err="1">
                <a:solidFill>
                  <a:srgbClr val="000000"/>
                </a:solidFill>
                <a:latin typeface="Arial" panose="020B0604020202020204" pitchFamily="34" charset="0"/>
              </a:rPr>
              <a:t>Teachthought</a:t>
            </a:r>
            <a:r>
              <a:rPr lang="en-US" sz="800" dirty="0">
                <a:solidFill>
                  <a:srgbClr val="000000"/>
                </a:solidFill>
                <a:latin typeface="Arial" panose="020B0604020202020204" pitchFamily="34" charset="0"/>
              </a:rPr>
              <a:t>. (</a:t>
            </a:r>
            <a:r>
              <a:rPr lang="en-US" sz="800" dirty="0" err="1">
                <a:solidFill>
                  <a:srgbClr val="000000"/>
                </a:solidFill>
                <a:latin typeface="Arial" panose="020B0604020202020204" pitchFamily="34" charset="0"/>
              </a:rPr>
              <a:t>n.d.</a:t>
            </a:r>
            <a:r>
              <a:rPr lang="en-US" sz="800" dirty="0">
                <a:solidFill>
                  <a:srgbClr val="000000"/>
                </a:solidFill>
                <a:latin typeface="Arial" panose="020B0604020202020204" pitchFamily="34" charset="0"/>
              </a:rPr>
              <a:t>). [digital image]. Retrieved from </a:t>
            </a:r>
            <a:r>
              <a:rPr lang="en-US" sz="800" u="sng" dirty="0">
                <a:solidFill>
                  <a:srgbClr val="1155CC"/>
                </a:solidFill>
                <a:latin typeface="Arial" panose="020B0604020202020204" pitchFamily="34" charset="0"/>
                <a:hlinkClick r:id="rId8"/>
              </a:rPr>
              <a:t>http://teachthought.com/technology/the-benefits-of-blended-learning</a:t>
            </a:r>
            <a:r>
              <a:rPr lang="en-US" sz="800" dirty="0">
                <a:solidFill>
                  <a:srgbClr val="000000"/>
                </a:solidFill>
                <a:latin typeface="Arial" panose="020B0604020202020204" pitchFamily="34" charset="0"/>
              </a:rPr>
              <a:t> </a:t>
            </a:r>
            <a:endParaRPr lang="en-US" sz="800" dirty="0"/>
          </a:p>
        </p:txBody>
      </p:sp>
    </p:spTree>
    <p:extLst>
      <p:ext uri="{BB962C8B-B14F-4D97-AF65-F5344CB8AC3E}">
        <p14:creationId xmlns:p14="http://schemas.microsoft.com/office/powerpoint/2010/main" val="1614971017"/>
      </p:ext>
    </p:extLst>
  </p:cSld>
  <p:clrMapOvr>
    <a:masterClrMapping/>
  </p:clrMapOvr>
  <mc:AlternateContent xmlns:mc="http://schemas.openxmlformats.org/markup-compatibility/2006">
    <mc:Choice xmlns:p14="http://schemas.microsoft.com/office/powerpoint/2010/main" Requires="p14">
      <p:transition p14:dur="10" advClick="0" advTm="19031"/>
    </mc:Choice>
    <mc:Fallback>
      <p:transition advClick="0" advTm="19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young, dedicated, and ambitious vice presidents">
            <a:extLst>
              <a:ext uri="{FF2B5EF4-FFF2-40B4-BE49-F238E27FC236}">
                <a16:creationId xmlns:a16="http://schemas.microsoft.com/office/drawing/2014/main" id="{97232641-BE6F-432B-91B2-AA3B024C3C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50" y="0"/>
            <a:ext cx="87503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999C8D23-31EC-404E-AC46-1C9C37AB50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
        <p:nvSpPr>
          <p:cNvPr id="4" name="Rectangle 3">
            <a:extLst>
              <a:ext uri="{FF2B5EF4-FFF2-40B4-BE49-F238E27FC236}">
                <a16:creationId xmlns:a16="http://schemas.microsoft.com/office/drawing/2014/main" id="{687602BC-ECE1-4A1C-B8AC-C0F5576EF42F}"/>
              </a:ext>
            </a:extLst>
          </p:cNvPr>
          <p:cNvSpPr/>
          <p:nvPr/>
        </p:nvSpPr>
        <p:spPr>
          <a:xfrm>
            <a:off x="0" y="6642556"/>
            <a:ext cx="6400800" cy="215444"/>
          </a:xfrm>
          <a:prstGeom prst="rect">
            <a:avLst/>
          </a:prstGeom>
        </p:spPr>
        <p:txBody>
          <a:bodyPr wrap="square">
            <a:spAutoFit/>
          </a:bodyPr>
          <a:lstStyle/>
          <a:p>
            <a:r>
              <a:rPr lang="en-US" sz="800" dirty="0">
                <a:solidFill>
                  <a:srgbClr val="000000"/>
                </a:solidFill>
                <a:latin typeface="Arial" panose="020B0604020202020204" pitchFamily="34" charset="0"/>
              </a:rPr>
              <a:t>Margulies, N. (</a:t>
            </a:r>
            <a:r>
              <a:rPr lang="en-US" sz="800" dirty="0" err="1">
                <a:solidFill>
                  <a:srgbClr val="000000"/>
                </a:solidFill>
                <a:latin typeface="Arial" panose="020B0604020202020204" pitchFamily="34" charset="0"/>
              </a:rPr>
              <a:t>n.d.</a:t>
            </a:r>
            <a:r>
              <a:rPr lang="en-US" sz="800" dirty="0">
                <a:solidFill>
                  <a:srgbClr val="000000"/>
                </a:solidFill>
                <a:latin typeface="Arial" panose="020B0604020202020204" pitchFamily="34" charset="0"/>
              </a:rPr>
              <a:t>). [digital image]. Retrieved from </a:t>
            </a:r>
            <a:r>
              <a:rPr lang="en-US" sz="800" u="sng" dirty="0">
                <a:solidFill>
                  <a:srgbClr val="1155CC"/>
                </a:solidFill>
                <a:latin typeface="Arial" panose="020B0604020202020204" pitchFamily="34" charset="0"/>
                <a:hlinkClick r:id="rId6"/>
              </a:rPr>
              <a:t>https://thesystemsthinker.com/creating-business-results-through-team-learning/</a:t>
            </a:r>
            <a:endParaRPr lang="en-US" sz="800" dirty="0"/>
          </a:p>
        </p:txBody>
      </p:sp>
    </p:spTree>
    <p:extLst>
      <p:ext uri="{BB962C8B-B14F-4D97-AF65-F5344CB8AC3E}">
        <p14:creationId xmlns:p14="http://schemas.microsoft.com/office/powerpoint/2010/main" val="1891854328"/>
      </p:ext>
    </p:extLst>
  </p:cSld>
  <p:clrMapOvr>
    <a:masterClrMapping/>
  </p:clrMapOvr>
  <mc:AlternateContent xmlns:mc="http://schemas.openxmlformats.org/markup-compatibility/2006">
    <mc:Choice xmlns:p14="http://schemas.microsoft.com/office/powerpoint/2010/main" Requires="p14">
      <p:transition p14:dur="10" advClick="0" advTm="20434"/>
    </mc:Choice>
    <mc:Fallback>
      <p:transition advClick="0" advTm="20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Teacher Team Leaders">
            <a:extLst>
              <a:ext uri="{FF2B5EF4-FFF2-40B4-BE49-F238E27FC236}">
                <a16:creationId xmlns:a16="http://schemas.microsoft.com/office/drawing/2014/main" id="{04CBA3AD-0217-4108-8F8D-763AACEA46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75" y="0"/>
            <a:ext cx="86804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04A8CF22-08F7-4753-A0B1-6892C33828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
        <p:nvSpPr>
          <p:cNvPr id="4" name="Rectangle 3">
            <a:extLst>
              <a:ext uri="{FF2B5EF4-FFF2-40B4-BE49-F238E27FC236}">
                <a16:creationId xmlns:a16="http://schemas.microsoft.com/office/drawing/2014/main" id="{4646AE58-4D7F-474E-A842-CF3EAD0AF0A9}"/>
              </a:ext>
            </a:extLst>
          </p:cNvPr>
          <p:cNvSpPr/>
          <p:nvPr/>
        </p:nvSpPr>
        <p:spPr>
          <a:xfrm rot="16200000">
            <a:off x="5907648" y="3621648"/>
            <a:ext cx="6257260" cy="215444"/>
          </a:xfrm>
          <a:prstGeom prst="rect">
            <a:avLst/>
          </a:prstGeom>
        </p:spPr>
        <p:txBody>
          <a:bodyPr wrap="square">
            <a:spAutoFit/>
          </a:bodyPr>
          <a:lstStyle/>
          <a:p>
            <a:r>
              <a:rPr lang="en-US" sz="800" dirty="0">
                <a:solidFill>
                  <a:srgbClr val="000000"/>
                </a:solidFill>
                <a:latin typeface="Arial" panose="020B0604020202020204" pitchFamily="34" charset="0"/>
              </a:rPr>
              <a:t>College &amp; Career Academy Support Network. (</a:t>
            </a:r>
            <a:r>
              <a:rPr lang="en-US" sz="800" dirty="0" err="1">
                <a:solidFill>
                  <a:srgbClr val="000000"/>
                </a:solidFill>
                <a:latin typeface="Arial" panose="020B0604020202020204" pitchFamily="34" charset="0"/>
              </a:rPr>
              <a:t>n.d.</a:t>
            </a:r>
            <a:r>
              <a:rPr lang="en-US" sz="800" dirty="0">
                <a:solidFill>
                  <a:srgbClr val="000000"/>
                </a:solidFill>
                <a:latin typeface="Arial" panose="020B0604020202020204" pitchFamily="34" charset="0"/>
              </a:rPr>
              <a:t>). [digital image]. Retrieved from </a:t>
            </a:r>
            <a:r>
              <a:rPr lang="en-US" sz="800" u="sng" dirty="0">
                <a:solidFill>
                  <a:srgbClr val="1155CC"/>
                </a:solidFill>
                <a:latin typeface="Arial" panose="020B0604020202020204" pitchFamily="34" charset="0"/>
                <a:hlinkClick r:id="rId6"/>
              </a:rPr>
              <a:t>https://casn.berkeley.edu/resources.php?r=790</a:t>
            </a:r>
            <a:endParaRPr lang="en-US" sz="800" dirty="0"/>
          </a:p>
        </p:txBody>
      </p:sp>
    </p:spTree>
    <p:extLst>
      <p:ext uri="{BB962C8B-B14F-4D97-AF65-F5344CB8AC3E}">
        <p14:creationId xmlns:p14="http://schemas.microsoft.com/office/powerpoint/2010/main" val="1532532865"/>
      </p:ext>
    </p:extLst>
  </p:cSld>
  <p:clrMapOvr>
    <a:masterClrMapping/>
  </p:clrMapOvr>
  <mc:AlternateContent xmlns:mc="http://schemas.openxmlformats.org/markup-compatibility/2006">
    <mc:Choice xmlns:p14="http://schemas.microsoft.com/office/powerpoint/2010/main" Requires="p14">
      <p:transition p14:dur="10" advClick="0" advTm="18505"/>
    </mc:Choice>
    <mc:Fallback>
      <p:transition advClick="0" advTm="18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http://www.thwink.org/sustain/glossary/images/SystemsThinking_Structure.gif">
            <a:extLst>
              <a:ext uri="{FF2B5EF4-FFF2-40B4-BE49-F238E27FC236}">
                <a16:creationId xmlns:a16="http://schemas.microsoft.com/office/drawing/2014/main" id="{7715522C-AA4F-4693-B78E-1C414386D2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8936" y="2684446"/>
            <a:ext cx="4955611" cy="3968146"/>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http://www.thwink.org/sustain/glossary/images/SystemsThinking_NoStructure.gif">
            <a:extLst>
              <a:ext uri="{FF2B5EF4-FFF2-40B4-BE49-F238E27FC236}">
                <a16:creationId xmlns:a16="http://schemas.microsoft.com/office/drawing/2014/main" id="{2948259A-D46D-4607-A0EE-39AD80FF77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124" y="2961837"/>
            <a:ext cx="3280901" cy="36368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8F89554-D2B4-48D1-9EEE-B21F833692AA}"/>
              </a:ext>
            </a:extLst>
          </p:cNvPr>
          <p:cNvSpPr txBox="1"/>
          <p:nvPr/>
        </p:nvSpPr>
        <p:spPr>
          <a:xfrm>
            <a:off x="3521025" y="4719475"/>
            <a:ext cx="1334729" cy="830997"/>
          </a:xfrm>
          <a:prstGeom prst="rect">
            <a:avLst/>
          </a:prstGeom>
          <a:noFill/>
        </p:spPr>
        <p:txBody>
          <a:bodyPr wrap="square" rtlCol="0">
            <a:spAutoFit/>
          </a:bodyPr>
          <a:lstStyle/>
          <a:p>
            <a:pPr algn="ctr"/>
            <a:r>
              <a:rPr lang="en-US" sz="4800" b="1" dirty="0"/>
              <a:t>VS.</a:t>
            </a:r>
          </a:p>
        </p:txBody>
      </p:sp>
      <p:pic>
        <p:nvPicPr>
          <p:cNvPr id="18438" name="Picture 6" descr="https://pmm.nasa.gov/education/sites/default/files/article_images/Water-Cycle-Art2A.png">
            <a:extLst>
              <a:ext uri="{FF2B5EF4-FFF2-40B4-BE49-F238E27FC236}">
                <a16:creationId xmlns:a16="http://schemas.microsoft.com/office/drawing/2014/main" id="{9B536BBE-F659-49D4-8CBC-46FF1121D3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4123" y="88457"/>
            <a:ext cx="4855754" cy="2485202"/>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F1FFBD1D-350A-4084-974F-5F2DFA8F1FE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
        <p:nvSpPr>
          <p:cNvPr id="5" name="Rectangle 4">
            <a:extLst>
              <a:ext uri="{FF2B5EF4-FFF2-40B4-BE49-F238E27FC236}">
                <a16:creationId xmlns:a16="http://schemas.microsoft.com/office/drawing/2014/main" id="{95EE93B3-C3D6-4FA6-B3AF-1E44E0EBACC5}"/>
              </a:ext>
            </a:extLst>
          </p:cNvPr>
          <p:cNvSpPr/>
          <p:nvPr/>
        </p:nvSpPr>
        <p:spPr>
          <a:xfrm>
            <a:off x="0" y="6542637"/>
            <a:ext cx="7389628" cy="338554"/>
          </a:xfrm>
          <a:prstGeom prst="rect">
            <a:avLst/>
          </a:prstGeom>
        </p:spPr>
        <p:txBody>
          <a:bodyPr wrap="square">
            <a:spAutoFit/>
          </a:bodyPr>
          <a:lstStyle/>
          <a:p>
            <a:r>
              <a:rPr lang="en-US" sz="800" dirty="0">
                <a:solidFill>
                  <a:srgbClr val="000000"/>
                </a:solidFill>
                <a:latin typeface="Arial" panose="020B0604020202020204" pitchFamily="34" charset="0"/>
              </a:rPr>
              <a:t>NASA. (</a:t>
            </a:r>
            <a:r>
              <a:rPr lang="en-US" sz="800" dirty="0" err="1">
                <a:solidFill>
                  <a:srgbClr val="000000"/>
                </a:solidFill>
                <a:latin typeface="Arial" panose="020B0604020202020204" pitchFamily="34" charset="0"/>
              </a:rPr>
              <a:t>n.d.</a:t>
            </a:r>
            <a:r>
              <a:rPr lang="en-US" sz="800" dirty="0">
                <a:solidFill>
                  <a:srgbClr val="000000"/>
                </a:solidFill>
                <a:latin typeface="Arial" panose="020B0604020202020204" pitchFamily="34" charset="0"/>
              </a:rPr>
              <a:t>) [digital image]. Retrieved from </a:t>
            </a:r>
            <a:r>
              <a:rPr lang="en-US" sz="800" u="sng" dirty="0">
                <a:solidFill>
                  <a:srgbClr val="1155CC"/>
                </a:solidFill>
                <a:latin typeface="Arial" panose="020B0604020202020204" pitchFamily="34" charset="0"/>
                <a:hlinkClick r:id="rId8"/>
              </a:rPr>
              <a:t>https://pmm.nasa.gov/education/water-cycle</a:t>
            </a:r>
            <a:r>
              <a:rPr lang="en-US" sz="800" dirty="0">
                <a:solidFill>
                  <a:srgbClr val="000000"/>
                </a:solidFill>
                <a:latin typeface="Arial" panose="020B0604020202020204" pitchFamily="34" charset="0"/>
              </a:rPr>
              <a:t> </a:t>
            </a:r>
          </a:p>
          <a:p>
            <a:r>
              <a:rPr lang="en-US" sz="800" dirty="0" err="1">
                <a:solidFill>
                  <a:srgbClr val="000000"/>
                </a:solidFill>
                <a:latin typeface="Arial" panose="020B0604020202020204" pitchFamily="34" charset="0"/>
              </a:rPr>
              <a:t>Thwink</a:t>
            </a:r>
            <a:r>
              <a:rPr lang="en-US" sz="800" dirty="0">
                <a:solidFill>
                  <a:srgbClr val="000000"/>
                </a:solidFill>
                <a:latin typeface="Arial" panose="020B0604020202020204" pitchFamily="34" charset="0"/>
              </a:rPr>
              <a:t>. (2014). [digital image]. Retrieved from </a:t>
            </a:r>
            <a:r>
              <a:rPr lang="en-US" sz="800" u="sng" dirty="0">
                <a:solidFill>
                  <a:srgbClr val="1155CC"/>
                </a:solidFill>
                <a:latin typeface="Arial" panose="020B0604020202020204" pitchFamily="34" charset="0"/>
                <a:hlinkClick r:id="rId9"/>
              </a:rPr>
              <a:t>http://www.thwink.org/sustain/glossary/SystemsThinking.htm</a:t>
            </a:r>
            <a:r>
              <a:rPr lang="en-US" sz="800" dirty="0">
                <a:solidFill>
                  <a:srgbClr val="000000"/>
                </a:solidFill>
                <a:latin typeface="Arial" panose="020B0604020202020204" pitchFamily="34" charset="0"/>
              </a:rPr>
              <a:t> </a:t>
            </a:r>
            <a:endParaRPr lang="en-US" sz="800" dirty="0"/>
          </a:p>
        </p:txBody>
      </p:sp>
    </p:spTree>
    <p:extLst>
      <p:ext uri="{BB962C8B-B14F-4D97-AF65-F5344CB8AC3E}">
        <p14:creationId xmlns:p14="http://schemas.microsoft.com/office/powerpoint/2010/main" val="435889921"/>
      </p:ext>
    </p:extLst>
  </p:cSld>
  <p:clrMapOvr>
    <a:masterClrMapping/>
  </p:clrMapOvr>
  <mc:AlternateContent xmlns:mc="http://schemas.openxmlformats.org/markup-compatibility/2006">
    <mc:Choice xmlns:p14="http://schemas.microsoft.com/office/powerpoint/2010/main" Requires="p14">
      <p:transition p14:dur="10" advClick="0" advTm="18201"/>
    </mc:Choice>
    <mc:Fallback>
      <p:transition advClick="0" advTm="18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File:Broken glass.jpg">
            <a:extLst>
              <a:ext uri="{FF2B5EF4-FFF2-40B4-BE49-F238E27FC236}">
                <a16:creationId xmlns:a16="http://schemas.microsoft.com/office/drawing/2014/main" id="{A2B7827B-EF7F-4328-8353-C76D995A4F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46"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images-na.ssl-images-amazon.com/images/I/51i3CtLoSGL._SY344_BO1,204,203,200_.jpg">
            <a:extLst>
              <a:ext uri="{FF2B5EF4-FFF2-40B4-BE49-F238E27FC236}">
                <a16:creationId xmlns:a16="http://schemas.microsoft.com/office/drawing/2014/main" id="{94FBD2C2-5A98-4AAC-B3FD-75ED446E8C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7599" y="-6021"/>
            <a:ext cx="4781009" cy="6864021"/>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EC1C8466-305C-4446-930B-A8473DFD84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
        <p:nvSpPr>
          <p:cNvPr id="7" name="TextBox 6">
            <a:extLst>
              <a:ext uri="{FF2B5EF4-FFF2-40B4-BE49-F238E27FC236}">
                <a16:creationId xmlns:a16="http://schemas.microsoft.com/office/drawing/2014/main" id="{F974CA06-7E0C-47C7-8A8A-AA1B568EC3F2}"/>
              </a:ext>
            </a:extLst>
          </p:cNvPr>
          <p:cNvSpPr txBox="1"/>
          <p:nvPr/>
        </p:nvSpPr>
        <p:spPr>
          <a:xfrm>
            <a:off x="-71948" y="6522069"/>
            <a:ext cx="8960134" cy="338554"/>
          </a:xfrm>
          <a:prstGeom prst="rect">
            <a:avLst/>
          </a:prstGeom>
          <a:noFill/>
        </p:spPr>
        <p:txBody>
          <a:bodyPr wrap="square" rtlCol="0">
            <a:spAutoFit/>
          </a:bodyPr>
          <a:lstStyle/>
          <a:p>
            <a:r>
              <a:rPr lang="en-US" sz="800" dirty="0" err="1">
                <a:solidFill>
                  <a:schemeClr val="bg1"/>
                </a:solidFill>
              </a:rPr>
              <a:t>Poskanzer</a:t>
            </a:r>
            <a:r>
              <a:rPr lang="en-US" sz="800" dirty="0">
                <a:solidFill>
                  <a:schemeClr val="bg1"/>
                </a:solidFill>
              </a:rPr>
              <a:t>, J. (2008). </a:t>
            </a:r>
            <a:r>
              <a:rPr lang="en-US" sz="800" i="1" dirty="0">
                <a:solidFill>
                  <a:schemeClr val="bg1"/>
                </a:solidFill>
              </a:rPr>
              <a:t>Broken Glass</a:t>
            </a:r>
            <a:r>
              <a:rPr lang="en-US" sz="800" dirty="0">
                <a:solidFill>
                  <a:schemeClr val="bg1"/>
                </a:solidFill>
              </a:rPr>
              <a:t>. [photograph]. Retrieved from </a:t>
            </a:r>
            <a:r>
              <a:rPr lang="en-US" sz="800" u="sng" dirty="0">
                <a:solidFill>
                  <a:schemeClr val="bg1"/>
                </a:solidFill>
                <a:hlinkClick r:id="rId7"/>
              </a:rPr>
              <a:t>https://commons.wikimedia.org/wiki/File:Broken_glass.jpg</a:t>
            </a:r>
            <a:br>
              <a:rPr lang="en-US" sz="800" dirty="0">
                <a:solidFill>
                  <a:schemeClr val="bg1"/>
                </a:solidFill>
              </a:rPr>
            </a:br>
            <a:r>
              <a:rPr lang="en-US" sz="800" dirty="0">
                <a:solidFill>
                  <a:schemeClr val="bg1"/>
                </a:solidFill>
              </a:rPr>
              <a:t>Amazon.com. (</a:t>
            </a:r>
            <a:r>
              <a:rPr lang="en-US" sz="800" dirty="0" err="1">
                <a:solidFill>
                  <a:schemeClr val="bg1"/>
                </a:solidFill>
              </a:rPr>
              <a:t>n.d.</a:t>
            </a:r>
            <a:r>
              <a:rPr lang="en-US" sz="800" dirty="0">
                <a:solidFill>
                  <a:schemeClr val="bg1"/>
                </a:solidFill>
              </a:rPr>
              <a:t>). [photograph]. Retrieved from </a:t>
            </a:r>
            <a:r>
              <a:rPr lang="en-US" sz="800" u="sng" dirty="0">
                <a:solidFill>
                  <a:schemeClr val="bg1"/>
                </a:solidFill>
                <a:hlinkClick r:id="rId8"/>
              </a:rPr>
              <a:t>https://www.amazon.com/Fifth-Discipline-Practice-Learning-Organization/dp/0385517254</a:t>
            </a:r>
            <a:r>
              <a:rPr lang="en-US" sz="800" dirty="0">
                <a:solidFill>
                  <a:schemeClr val="bg1"/>
                </a:solidFill>
              </a:rPr>
              <a:t> </a:t>
            </a:r>
          </a:p>
        </p:txBody>
      </p:sp>
    </p:spTree>
    <p:extLst>
      <p:ext uri="{BB962C8B-B14F-4D97-AF65-F5344CB8AC3E}">
        <p14:creationId xmlns:p14="http://schemas.microsoft.com/office/powerpoint/2010/main" val="130815730"/>
      </p:ext>
    </p:extLst>
  </p:cSld>
  <p:clrMapOvr>
    <a:masterClrMapping/>
  </p:clrMapOvr>
  <mc:AlternateContent xmlns:mc="http://schemas.openxmlformats.org/markup-compatibility/2006">
    <mc:Choice xmlns:p14="http://schemas.microsoft.com/office/powerpoint/2010/main" Requires="p14">
      <p:transition p14:dur="10" advClick="0" advTm="19892"/>
    </mc:Choice>
    <mc:Fallback>
      <p:transition advClick="0" advTm="19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unearthedcomics.com/wp-content/uploads/2014/07/Unearthed-PersonalizedLearning-1407-1-web.jpg">
            <a:extLst>
              <a:ext uri="{FF2B5EF4-FFF2-40B4-BE49-F238E27FC236}">
                <a16:creationId xmlns:a16="http://schemas.microsoft.com/office/drawing/2014/main" id="{DEF50931-7D28-444C-9A55-32C7D2C156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7114" y="169606"/>
            <a:ext cx="6164519" cy="6164519"/>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0DB82574-26E9-4C6D-95ED-30A0DF5DED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
        <p:nvSpPr>
          <p:cNvPr id="5" name="Rectangle 4">
            <a:extLst>
              <a:ext uri="{FF2B5EF4-FFF2-40B4-BE49-F238E27FC236}">
                <a16:creationId xmlns:a16="http://schemas.microsoft.com/office/drawing/2014/main" id="{2C376F31-382E-4D5B-8A91-6A1D16D1560F}"/>
              </a:ext>
            </a:extLst>
          </p:cNvPr>
          <p:cNvSpPr/>
          <p:nvPr/>
        </p:nvSpPr>
        <p:spPr>
          <a:xfrm>
            <a:off x="-53163" y="6519446"/>
            <a:ext cx="9144000" cy="338554"/>
          </a:xfrm>
          <a:prstGeom prst="rect">
            <a:avLst/>
          </a:prstGeom>
        </p:spPr>
        <p:txBody>
          <a:bodyPr wrap="square">
            <a:spAutoFit/>
          </a:bodyPr>
          <a:lstStyle/>
          <a:p>
            <a:r>
              <a:rPr lang="en-US" sz="800" dirty="0">
                <a:solidFill>
                  <a:srgbClr val="000000"/>
                </a:solidFill>
                <a:latin typeface="Arial" panose="020B0604020202020204" pitchFamily="34" charset="0"/>
              </a:rPr>
              <a:t>Zimmerman, S. (2014). [digital image]. Retrieved from </a:t>
            </a:r>
            <a:r>
              <a:rPr lang="en-US" sz="800" u="sng" dirty="0">
                <a:solidFill>
                  <a:srgbClr val="1155CC"/>
                </a:solidFill>
                <a:latin typeface="Arial" panose="020B0604020202020204" pitchFamily="34" charset="0"/>
                <a:hlinkClick r:id="rId6"/>
              </a:rPr>
              <a:t>http://www.edtechupdate.com/personalized-learning/?open-article-id=4595740&amp;article-title=practical-applications-to-individualize-and-personalize-learning&amp;blog-domain=blogspot.com&amp;blog-title=a-principal-s-reflections</a:t>
            </a:r>
            <a:endParaRPr lang="en-US" sz="800" dirty="0"/>
          </a:p>
        </p:txBody>
      </p:sp>
    </p:spTree>
    <p:extLst>
      <p:ext uri="{BB962C8B-B14F-4D97-AF65-F5344CB8AC3E}">
        <p14:creationId xmlns:p14="http://schemas.microsoft.com/office/powerpoint/2010/main" val="2454205678"/>
      </p:ext>
    </p:extLst>
  </p:cSld>
  <p:clrMapOvr>
    <a:masterClrMapping/>
  </p:clrMapOvr>
  <mc:AlternateContent xmlns:mc="http://schemas.openxmlformats.org/markup-compatibility/2006">
    <mc:Choice xmlns:p14="http://schemas.microsoft.com/office/powerpoint/2010/main" Requires="p14">
      <p:transition p14:dur="10" advClick="0" advTm="18907"/>
    </mc:Choice>
    <mc:Fallback>
      <p:transition advClick="0" advTm="18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blended_learning_image">
            <a:extLst>
              <a:ext uri="{FF2B5EF4-FFF2-40B4-BE49-F238E27FC236}">
                <a16:creationId xmlns:a16="http://schemas.microsoft.com/office/drawing/2014/main" id="{78F92419-C8E3-4657-B0D2-C8E5AECC2E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368EFBCA-A4EE-4231-BE94-DA61EB2D63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
        <p:nvSpPr>
          <p:cNvPr id="3" name="Rectangle 2">
            <a:extLst>
              <a:ext uri="{FF2B5EF4-FFF2-40B4-BE49-F238E27FC236}">
                <a16:creationId xmlns:a16="http://schemas.microsoft.com/office/drawing/2014/main" id="{07E9716A-38D5-4324-ABE9-5BC8670474E8}"/>
              </a:ext>
            </a:extLst>
          </p:cNvPr>
          <p:cNvSpPr/>
          <p:nvPr/>
        </p:nvSpPr>
        <p:spPr>
          <a:xfrm>
            <a:off x="-42530" y="6553200"/>
            <a:ext cx="6113721" cy="338554"/>
          </a:xfrm>
          <a:prstGeom prst="rect">
            <a:avLst/>
          </a:prstGeom>
        </p:spPr>
        <p:txBody>
          <a:bodyPr wrap="square">
            <a:spAutoFit/>
          </a:bodyPr>
          <a:lstStyle/>
          <a:p>
            <a:r>
              <a:rPr lang="en-US" sz="800" dirty="0" err="1">
                <a:solidFill>
                  <a:srgbClr val="000000"/>
                </a:solidFill>
                <a:latin typeface="Arial" panose="020B0604020202020204" pitchFamily="34" charset="0"/>
              </a:rPr>
              <a:t>ReadingHorizons</a:t>
            </a:r>
            <a:r>
              <a:rPr lang="en-US" sz="800" dirty="0">
                <a:solidFill>
                  <a:srgbClr val="000000"/>
                </a:solidFill>
                <a:latin typeface="Arial" panose="020B0604020202020204" pitchFamily="34" charset="0"/>
              </a:rPr>
              <a:t>. (</a:t>
            </a:r>
            <a:r>
              <a:rPr lang="en-US" sz="800" dirty="0" err="1">
                <a:solidFill>
                  <a:srgbClr val="000000"/>
                </a:solidFill>
                <a:latin typeface="Arial" panose="020B0604020202020204" pitchFamily="34" charset="0"/>
              </a:rPr>
              <a:t>n.d.</a:t>
            </a:r>
            <a:r>
              <a:rPr lang="en-US" sz="800" dirty="0">
                <a:solidFill>
                  <a:srgbClr val="000000"/>
                </a:solidFill>
                <a:latin typeface="Arial" panose="020B0604020202020204" pitchFamily="34" charset="0"/>
              </a:rPr>
              <a:t>). </a:t>
            </a:r>
            <a:r>
              <a:rPr lang="en-US" sz="800" i="1" dirty="0">
                <a:solidFill>
                  <a:srgbClr val="000000"/>
                </a:solidFill>
                <a:latin typeface="Arial" panose="020B0604020202020204" pitchFamily="34" charset="0"/>
              </a:rPr>
              <a:t>5 Reasons to Implement Blended Learning</a:t>
            </a:r>
            <a:r>
              <a:rPr lang="en-US" sz="800" dirty="0">
                <a:solidFill>
                  <a:srgbClr val="000000"/>
                </a:solidFill>
                <a:latin typeface="Arial" panose="020B0604020202020204" pitchFamily="34" charset="0"/>
              </a:rPr>
              <a:t>. [digital image].</a:t>
            </a:r>
          </a:p>
          <a:p>
            <a:r>
              <a:rPr lang="en-US" sz="800" dirty="0">
                <a:solidFill>
                  <a:srgbClr val="000000"/>
                </a:solidFill>
                <a:latin typeface="Arial" panose="020B0604020202020204" pitchFamily="34" charset="0"/>
              </a:rPr>
              <a:t>	Retrieved from </a:t>
            </a:r>
            <a:r>
              <a:rPr lang="en-US" sz="800" u="sng" dirty="0">
                <a:solidFill>
                  <a:srgbClr val="1155CC"/>
                </a:solidFill>
                <a:latin typeface="Arial" panose="020B0604020202020204" pitchFamily="34" charset="0"/>
                <a:hlinkClick r:id="rId6"/>
              </a:rPr>
              <a:t>http://www.readinghorizons.com/blog/top-5-reasons-blended-learning-is-important-in-your-classroom</a:t>
            </a:r>
            <a:endParaRPr lang="en-US" sz="800" dirty="0"/>
          </a:p>
        </p:txBody>
      </p:sp>
    </p:spTree>
    <p:extLst>
      <p:ext uri="{BB962C8B-B14F-4D97-AF65-F5344CB8AC3E}">
        <p14:creationId xmlns:p14="http://schemas.microsoft.com/office/powerpoint/2010/main" val="3247341354"/>
      </p:ext>
    </p:extLst>
  </p:cSld>
  <p:clrMapOvr>
    <a:masterClrMapping/>
  </p:clrMapOvr>
  <mc:AlternateContent xmlns:mc="http://schemas.openxmlformats.org/markup-compatibility/2006">
    <mc:Choice xmlns:p14="http://schemas.microsoft.com/office/powerpoint/2010/main" Requires="p14">
      <p:transition p14:dur="10" advClick="0" advTm="18716"/>
    </mc:Choice>
    <mc:Fallback>
      <p:transition advClick="0" advTm="18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69277-6AF8-46DE-9FBA-CAF6C515D6D1}"/>
              </a:ext>
            </a:extLst>
          </p:cNvPr>
          <p:cNvSpPr>
            <a:spLocks noGrp="1"/>
          </p:cNvSpPr>
          <p:nvPr>
            <p:ph type="title"/>
          </p:nvPr>
        </p:nvSpPr>
        <p:spPr/>
        <p:txBody>
          <a:bodyPr/>
          <a:lstStyle/>
          <a:p>
            <a:r>
              <a:rPr lang="en-US" dirty="0">
                <a:latin typeface="+mn-lt"/>
              </a:rPr>
              <a:t>References</a:t>
            </a:r>
          </a:p>
        </p:txBody>
      </p:sp>
      <p:sp>
        <p:nvSpPr>
          <p:cNvPr id="3" name="Content Placeholder 2">
            <a:extLst>
              <a:ext uri="{FF2B5EF4-FFF2-40B4-BE49-F238E27FC236}">
                <a16:creationId xmlns:a16="http://schemas.microsoft.com/office/drawing/2014/main" id="{1BB300EE-0201-4698-B53B-A5FB4E432EC7}"/>
              </a:ext>
            </a:extLst>
          </p:cNvPr>
          <p:cNvSpPr>
            <a:spLocks noGrp="1"/>
          </p:cNvSpPr>
          <p:nvPr>
            <p:ph idx="1"/>
          </p:nvPr>
        </p:nvSpPr>
        <p:spPr/>
        <p:txBody>
          <a:bodyPr>
            <a:normAutofit/>
          </a:bodyPr>
          <a:lstStyle/>
          <a:p>
            <a:pPr marL="0" indent="0">
              <a:lnSpc>
                <a:spcPct val="100000"/>
              </a:lnSpc>
              <a:spcBef>
                <a:spcPts val="0"/>
              </a:spcBef>
              <a:buNone/>
            </a:pPr>
            <a:r>
              <a:rPr lang="en-US" dirty="0"/>
              <a:t>Horn, M. B., &amp; </a:t>
            </a:r>
            <a:r>
              <a:rPr lang="en-US" dirty="0" err="1"/>
              <a:t>Staker</a:t>
            </a:r>
            <a:r>
              <a:rPr lang="en-US" dirty="0"/>
              <a:t>, H. (2015). Blended: Using </a:t>
            </a:r>
          </a:p>
          <a:p>
            <a:pPr marL="0" indent="0">
              <a:lnSpc>
                <a:spcPct val="100000"/>
              </a:lnSpc>
              <a:spcBef>
                <a:spcPts val="0"/>
              </a:spcBef>
              <a:buNone/>
            </a:pPr>
            <a:r>
              <a:rPr lang="en-US" dirty="0"/>
              <a:t>	disruptive innovation to improve schools. 	San Francisco, CA: Jossey-Bass.</a:t>
            </a:r>
          </a:p>
          <a:p>
            <a:pPr>
              <a:lnSpc>
                <a:spcPct val="100000"/>
              </a:lnSpc>
              <a:spcBef>
                <a:spcPts val="0"/>
              </a:spcBef>
            </a:pPr>
            <a:endParaRPr lang="en-US" dirty="0"/>
          </a:p>
          <a:p>
            <a:pPr marL="0" indent="0">
              <a:lnSpc>
                <a:spcPct val="100000"/>
              </a:lnSpc>
              <a:spcBef>
                <a:spcPts val="0"/>
              </a:spcBef>
              <a:buNone/>
            </a:pPr>
            <a:r>
              <a:rPr lang="en-US" dirty="0"/>
              <a:t>Senge, P. M. (2006). The Fifth Discipline: The Art &amp; </a:t>
            </a:r>
          </a:p>
          <a:p>
            <a:pPr marL="0" indent="0">
              <a:lnSpc>
                <a:spcPct val="100000"/>
              </a:lnSpc>
              <a:spcBef>
                <a:spcPts val="0"/>
              </a:spcBef>
              <a:buNone/>
            </a:pPr>
            <a:r>
              <a:rPr lang="en-US" dirty="0"/>
              <a:t>	Practice of the Learning Organization. New 	York, NY: Crown Business.</a:t>
            </a:r>
          </a:p>
          <a:p>
            <a:pPr marL="0" indent="0">
              <a:buNone/>
            </a:pPr>
            <a:br>
              <a:rPr lang="en-US" dirty="0"/>
            </a:br>
            <a:endParaRPr lang="en-US" dirty="0"/>
          </a:p>
        </p:txBody>
      </p:sp>
    </p:spTree>
    <p:extLst>
      <p:ext uri="{BB962C8B-B14F-4D97-AF65-F5344CB8AC3E}">
        <p14:creationId xmlns:p14="http://schemas.microsoft.com/office/powerpoint/2010/main" val="1844439509"/>
      </p:ext>
    </p:extLst>
  </p:cSld>
  <p:clrMapOvr>
    <a:masterClrMapping/>
  </p:clrMapOvr>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3E00D6-68BF-423A-BFC5-522E6A622329}"/>
              </a:ext>
            </a:extLst>
          </p:cNvPr>
          <p:cNvPicPr>
            <a:picLocks noChangeAspect="1"/>
          </p:cNvPicPr>
          <p:nvPr/>
        </p:nvPicPr>
        <p:blipFill>
          <a:blip r:embed="rId2"/>
          <a:stretch>
            <a:fillRect/>
          </a:stretch>
        </p:blipFill>
        <p:spPr>
          <a:xfrm>
            <a:off x="0" y="381000"/>
            <a:ext cx="9144000" cy="6096000"/>
          </a:xfrm>
          <a:prstGeom prst="rect">
            <a:avLst/>
          </a:prstGeom>
        </p:spPr>
      </p:pic>
      <p:sp>
        <p:nvSpPr>
          <p:cNvPr id="5" name="Rectangle 4">
            <a:extLst>
              <a:ext uri="{FF2B5EF4-FFF2-40B4-BE49-F238E27FC236}">
                <a16:creationId xmlns:a16="http://schemas.microsoft.com/office/drawing/2014/main" id="{B434C205-9042-4C73-BAD0-2DB7A2BED9A8}"/>
              </a:ext>
            </a:extLst>
          </p:cNvPr>
          <p:cNvSpPr/>
          <p:nvPr/>
        </p:nvSpPr>
        <p:spPr>
          <a:xfrm>
            <a:off x="0" y="0"/>
            <a:ext cx="9144000" cy="6858000"/>
          </a:xfrm>
          <a:prstGeom prst="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B5A3DC-CA72-4EB8-BB45-049ADBEB75B1}"/>
              </a:ext>
            </a:extLst>
          </p:cNvPr>
          <p:cNvSpPr>
            <a:spLocks noGrp="1"/>
          </p:cNvSpPr>
          <p:nvPr>
            <p:ph type="ctrTitle"/>
          </p:nvPr>
        </p:nvSpPr>
        <p:spPr>
          <a:xfrm>
            <a:off x="1710811" y="381000"/>
            <a:ext cx="5751871" cy="2387600"/>
          </a:xfrm>
          <a:noFill/>
        </p:spPr>
        <p:txBody>
          <a:bodyPr>
            <a:normAutofit fontScale="90000"/>
          </a:bodyPr>
          <a:lstStyle/>
          <a:p>
            <a:r>
              <a:rPr lang="en-US" b="1" i="1" dirty="0">
                <a:latin typeface="+mn-lt"/>
              </a:rPr>
              <a:t>The Fifth Discipline</a:t>
            </a:r>
            <a:br>
              <a:rPr lang="en-US" b="1" dirty="0">
                <a:latin typeface="+mn-lt"/>
              </a:rPr>
            </a:br>
            <a:r>
              <a:rPr lang="en-US" b="1" dirty="0">
                <a:latin typeface="+mn-lt"/>
              </a:rPr>
              <a:t>Applied to</a:t>
            </a:r>
            <a:br>
              <a:rPr lang="en-US" b="1" dirty="0">
                <a:latin typeface="+mn-lt"/>
              </a:rPr>
            </a:br>
            <a:r>
              <a:rPr lang="en-US" b="1" i="1" dirty="0">
                <a:latin typeface="+mn-lt"/>
              </a:rPr>
              <a:t>Blended</a:t>
            </a:r>
          </a:p>
        </p:txBody>
      </p:sp>
      <p:sp>
        <p:nvSpPr>
          <p:cNvPr id="3" name="Subtitle 2">
            <a:extLst>
              <a:ext uri="{FF2B5EF4-FFF2-40B4-BE49-F238E27FC236}">
                <a16:creationId xmlns:a16="http://schemas.microsoft.com/office/drawing/2014/main" id="{C4C8DAD9-9D63-4ADD-AE45-1A3A758234A4}"/>
              </a:ext>
            </a:extLst>
          </p:cNvPr>
          <p:cNvSpPr>
            <a:spLocks noGrp="1"/>
          </p:cNvSpPr>
          <p:nvPr>
            <p:ph type="subTitle" idx="1"/>
          </p:nvPr>
        </p:nvSpPr>
        <p:spPr>
          <a:xfrm>
            <a:off x="2831689" y="2772697"/>
            <a:ext cx="3487994" cy="1006833"/>
          </a:xfrm>
          <a:noFill/>
        </p:spPr>
        <p:txBody>
          <a:bodyPr/>
          <a:lstStyle/>
          <a:p>
            <a:r>
              <a:rPr lang="en-US" dirty="0"/>
              <a:t>Stephanie Peborde Burke</a:t>
            </a:r>
          </a:p>
          <a:p>
            <a:r>
              <a:rPr lang="en-US" dirty="0"/>
              <a:t>New Jersey City University</a:t>
            </a:r>
          </a:p>
        </p:txBody>
      </p:sp>
      <p:sp>
        <p:nvSpPr>
          <p:cNvPr id="6" name="Rectangle 5">
            <a:extLst>
              <a:ext uri="{FF2B5EF4-FFF2-40B4-BE49-F238E27FC236}">
                <a16:creationId xmlns:a16="http://schemas.microsoft.com/office/drawing/2014/main" id="{5904AD40-CA8E-4CEE-AC8E-C14D5EB7667E}"/>
              </a:ext>
            </a:extLst>
          </p:cNvPr>
          <p:cNvSpPr/>
          <p:nvPr/>
        </p:nvSpPr>
        <p:spPr>
          <a:xfrm>
            <a:off x="-7495" y="6537317"/>
            <a:ext cx="7734925" cy="338554"/>
          </a:xfrm>
          <a:prstGeom prst="rect">
            <a:avLst/>
          </a:prstGeom>
        </p:spPr>
        <p:txBody>
          <a:bodyPr wrap="square">
            <a:spAutoFit/>
          </a:bodyPr>
          <a:lstStyle/>
          <a:p>
            <a:r>
              <a:rPr lang="en-US" sz="800" dirty="0">
                <a:solidFill>
                  <a:srgbClr val="000000"/>
                </a:solidFill>
                <a:latin typeface="Arial" panose="020B0604020202020204" pitchFamily="34" charset="0"/>
              </a:rPr>
              <a:t>New Classrooms. (</a:t>
            </a:r>
            <a:r>
              <a:rPr lang="en-US" sz="800" dirty="0" err="1">
                <a:solidFill>
                  <a:srgbClr val="000000"/>
                </a:solidFill>
                <a:latin typeface="Arial" panose="020B0604020202020204" pitchFamily="34" charset="0"/>
              </a:rPr>
              <a:t>n.d.</a:t>
            </a:r>
            <a:r>
              <a:rPr lang="en-US" sz="800" dirty="0">
                <a:solidFill>
                  <a:srgbClr val="000000"/>
                </a:solidFill>
                <a:latin typeface="Arial" panose="020B0604020202020204" pitchFamily="34" charset="0"/>
              </a:rPr>
              <a:t>). A blended learning classroom at David </a:t>
            </a:r>
            <a:r>
              <a:rPr lang="en-US" sz="800" dirty="0" err="1">
                <a:solidFill>
                  <a:srgbClr val="000000"/>
                </a:solidFill>
                <a:latin typeface="Arial" panose="020B0604020202020204" pitchFamily="34" charset="0"/>
              </a:rPr>
              <a:t>Boody</a:t>
            </a:r>
            <a:r>
              <a:rPr lang="en-US" sz="800" dirty="0">
                <a:solidFill>
                  <a:srgbClr val="000000"/>
                </a:solidFill>
                <a:latin typeface="Arial" panose="020B0604020202020204" pitchFamily="34" charset="0"/>
              </a:rPr>
              <a:t> Jr. High School in New York City. [photograph].</a:t>
            </a:r>
          </a:p>
          <a:p>
            <a:r>
              <a:rPr lang="en-US" sz="800" dirty="0">
                <a:solidFill>
                  <a:srgbClr val="000000"/>
                </a:solidFill>
                <a:latin typeface="Arial" panose="020B0604020202020204" pitchFamily="34" charset="0"/>
              </a:rPr>
              <a:t>	Retrieved from </a:t>
            </a:r>
            <a:r>
              <a:rPr lang="en-US" sz="800" u="sng" dirty="0">
                <a:solidFill>
                  <a:srgbClr val="1155CC"/>
                </a:solidFill>
                <a:latin typeface="Arial" panose="020B0604020202020204" pitchFamily="34" charset="0"/>
                <a:hlinkClick r:id="rId3"/>
              </a:rPr>
              <a:t>https://ww2.kqed.org/mindshift/2015/01/12/some-benefits-and-drawbacks-of-blended-learning/</a:t>
            </a:r>
            <a:endParaRPr lang="en-US" sz="800" dirty="0"/>
          </a:p>
        </p:txBody>
      </p:sp>
    </p:spTree>
    <p:extLst>
      <p:ext uri="{BB962C8B-B14F-4D97-AF65-F5344CB8AC3E}">
        <p14:creationId xmlns:p14="http://schemas.microsoft.com/office/powerpoint/2010/main" val="1710363439"/>
      </p:ext>
    </p:extLst>
  </p:cSld>
  <p:clrMapOvr>
    <a:masterClrMapping/>
  </p:clrMapOvr>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777FC0-F562-454F-AE4C-EC8E50AF71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14684"/>
            <a:ext cx="5576777" cy="3717851"/>
          </a:xfrm>
          <a:prstGeom prst="rect">
            <a:avLst/>
          </a:prstGeom>
        </p:spPr>
      </p:pic>
      <p:pic>
        <p:nvPicPr>
          <p:cNvPr id="2052" name="Picture 4" descr="A player on the Matthew C. Perry Lady Samurai soccer team competes against a player from Marist Brothers International School during the Western Japan Athletic Association Girls Soccer Tournament on M.C. Perry Sports Field at Marine Corps Air Station, Iwakuni, Japan, March 11,2017.  The WJAA is comprised of international and Department of Defense schools. M.C. Perry is one of only two DoD schools that participated.  (U.S. Marine Corps photo by Pfc. Stephen Campbell)">
            <a:extLst>
              <a:ext uri="{FF2B5EF4-FFF2-40B4-BE49-F238E27FC236}">
                <a16:creationId xmlns:a16="http://schemas.microsoft.com/office/drawing/2014/main" id="{12924CA1-2FF4-4FFF-B308-A4EEBFAA8A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6803" y="191728"/>
            <a:ext cx="4324967" cy="2883311"/>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138CA36E-A6F5-4EBB-97B0-55CE131C7E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
        <p:nvSpPr>
          <p:cNvPr id="6" name="Rectangle 5">
            <a:extLst>
              <a:ext uri="{FF2B5EF4-FFF2-40B4-BE49-F238E27FC236}">
                <a16:creationId xmlns:a16="http://schemas.microsoft.com/office/drawing/2014/main" id="{74163D57-CB58-413B-8C79-9B1CD4417BAA}"/>
              </a:ext>
            </a:extLst>
          </p:cNvPr>
          <p:cNvSpPr/>
          <p:nvPr/>
        </p:nvSpPr>
        <p:spPr>
          <a:xfrm>
            <a:off x="1" y="6494837"/>
            <a:ext cx="8373140" cy="338554"/>
          </a:xfrm>
          <a:prstGeom prst="rect">
            <a:avLst/>
          </a:prstGeom>
        </p:spPr>
        <p:txBody>
          <a:bodyPr wrap="square">
            <a:spAutoFit/>
          </a:bodyPr>
          <a:lstStyle/>
          <a:p>
            <a:r>
              <a:rPr lang="en-US" sz="800" dirty="0">
                <a:solidFill>
                  <a:srgbClr val="000000"/>
                </a:solidFill>
                <a:latin typeface="Arial" panose="020B0604020202020204" pitchFamily="34" charset="0"/>
              </a:rPr>
              <a:t>Campbell, S. (2017). </a:t>
            </a:r>
            <a:r>
              <a:rPr lang="en-US" sz="800" i="1" dirty="0">
                <a:solidFill>
                  <a:srgbClr val="000000"/>
                </a:solidFill>
                <a:latin typeface="Arial" panose="020B0604020202020204" pitchFamily="34" charset="0"/>
              </a:rPr>
              <a:t>Reaching Goals</a:t>
            </a:r>
            <a:r>
              <a:rPr lang="en-US" sz="800" dirty="0">
                <a:solidFill>
                  <a:srgbClr val="000000"/>
                </a:solidFill>
                <a:latin typeface="Arial" panose="020B0604020202020204" pitchFamily="34" charset="0"/>
              </a:rPr>
              <a:t>.  [photograph]. Retrieved from </a:t>
            </a:r>
            <a:r>
              <a:rPr lang="en-US" sz="800" u="sng" dirty="0">
                <a:solidFill>
                  <a:srgbClr val="1155CC"/>
                </a:solidFill>
                <a:latin typeface="Arial" panose="020B0604020202020204" pitchFamily="34" charset="0"/>
                <a:hlinkClick r:id="rId7"/>
              </a:rPr>
              <a:t>http://www.mcasiwakuni.marines.mil/News/News-Stories/News-Article-Display/Article/1110644/reaching-goals/</a:t>
            </a:r>
            <a:endParaRPr lang="en-US" sz="800" u="sng" dirty="0">
              <a:solidFill>
                <a:srgbClr val="1155CC"/>
              </a:solidFill>
              <a:latin typeface="Arial" panose="020B0604020202020204" pitchFamily="34" charset="0"/>
            </a:endParaRPr>
          </a:p>
          <a:p>
            <a:r>
              <a:rPr lang="en-US" sz="800" dirty="0" err="1">
                <a:solidFill>
                  <a:srgbClr val="000000"/>
                </a:solidFill>
                <a:latin typeface="Arial" panose="020B0604020202020204" pitchFamily="34" charset="0"/>
              </a:rPr>
              <a:t>Geralt</a:t>
            </a:r>
            <a:r>
              <a:rPr lang="en-US" sz="800" dirty="0">
                <a:solidFill>
                  <a:srgbClr val="000000"/>
                </a:solidFill>
                <a:latin typeface="Arial" panose="020B0604020202020204" pitchFamily="34" charset="0"/>
              </a:rPr>
              <a:t>. (2016). [digital image]. Retrieved from </a:t>
            </a:r>
            <a:r>
              <a:rPr lang="en-US" sz="800" u="sng" dirty="0">
                <a:solidFill>
                  <a:srgbClr val="1155CC"/>
                </a:solidFill>
                <a:latin typeface="Arial" panose="020B0604020202020204" pitchFamily="34" charset="0"/>
                <a:hlinkClick r:id="rId8"/>
              </a:rPr>
              <a:t>https://pixabay.com/en/group-team-feedback-confirming-1825510/</a:t>
            </a:r>
            <a:endParaRPr lang="en-US" sz="800" dirty="0"/>
          </a:p>
        </p:txBody>
      </p:sp>
    </p:spTree>
    <p:extLst>
      <p:ext uri="{BB962C8B-B14F-4D97-AF65-F5344CB8AC3E}">
        <p14:creationId xmlns:p14="http://schemas.microsoft.com/office/powerpoint/2010/main" val="1372223842"/>
      </p:ext>
    </p:extLst>
  </p:cSld>
  <p:clrMapOvr>
    <a:masterClrMapping/>
  </p:clrMapOvr>
  <mc:AlternateContent xmlns:mc="http://schemas.openxmlformats.org/markup-compatibility/2006">
    <mc:Choice xmlns:p14="http://schemas.microsoft.com/office/powerpoint/2010/main" Requires="p14">
      <p:transition p14:dur="10" advClick="0" advTm="19363"/>
    </mc:Choice>
    <mc:Fallback>
      <p:transition advClick="0" advTm="19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qaspire.com/images/sketchnotes/32_learningorg.jpg">
            <a:extLst>
              <a:ext uri="{FF2B5EF4-FFF2-40B4-BE49-F238E27FC236}">
                <a16:creationId xmlns:a16="http://schemas.microsoft.com/office/drawing/2014/main" id="{773D3C13-2358-4034-9C5E-73F3B6CD1D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750" y="128589"/>
            <a:ext cx="4605955" cy="6383854"/>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478CD6FB-41BC-4819-AFF6-027E989ED4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
        <p:nvSpPr>
          <p:cNvPr id="4" name="Rectangle 3">
            <a:extLst>
              <a:ext uri="{FF2B5EF4-FFF2-40B4-BE49-F238E27FC236}">
                <a16:creationId xmlns:a16="http://schemas.microsoft.com/office/drawing/2014/main" id="{59BD0182-2581-4B57-ABB8-09BA0ECF9162}"/>
              </a:ext>
            </a:extLst>
          </p:cNvPr>
          <p:cNvSpPr/>
          <p:nvPr/>
        </p:nvSpPr>
        <p:spPr>
          <a:xfrm>
            <a:off x="-1" y="6626698"/>
            <a:ext cx="8633637" cy="215444"/>
          </a:xfrm>
          <a:prstGeom prst="rect">
            <a:avLst/>
          </a:prstGeom>
        </p:spPr>
        <p:txBody>
          <a:bodyPr wrap="square">
            <a:spAutoFit/>
          </a:bodyPr>
          <a:lstStyle/>
          <a:p>
            <a:r>
              <a:rPr lang="en-US" sz="800" dirty="0">
                <a:solidFill>
                  <a:srgbClr val="000000"/>
                </a:solidFill>
                <a:latin typeface="Arial" panose="020B0604020202020204" pitchFamily="34" charset="0"/>
              </a:rPr>
              <a:t>Vora, T. (2015). </a:t>
            </a:r>
            <a:r>
              <a:rPr lang="en-US" sz="800" i="1" dirty="0">
                <a:solidFill>
                  <a:srgbClr val="000000"/>
                </a:solidFill>
                <a:latin typeface="Arial" panose="020B0604020202020204" pitchFamily="34" charset="0"/>
              </a:rPr>
              <a:t>Disciplines of a Learning Organization</a:t>
            </a:r>
            <a:r>
              <a:rPr lang="en-US" sz="800" dirty="0">
                <a:solidFill>
                  <a:srgbClr val="000000"/>
                </a:solidFill>
                <a:latin typeface="Arial" panose="020B0604020202020204" pitchFamily="34" charset="0"/>
              </a:rPr>
              <a:t>. [digital image]. Retrieved from </a:t>
            </a:r>
            <a:r>
              <a:rPr lang="en-US" sz="800" u="sng" dirty="0">
                <a:solidFill>
                  <a:srgbClr val="1155CC"/>
                </a:solidFill>
                <a:latin typeface="Arial" panose="020B0604020202020204" pitchFamily="34" charset="0"/>
                <a:hlinkClick r:id="rId6"/>
              </a:rPr>
              <a:t>http://qaspire.com/2015/12/07/disciplines-of-a-learning-organization-peter-senge/</a:t>
            </a:r>
            <a:r>
              <a:rPr lang="en-US" sz="800" dirty="0">
                <a:solidFill>
                  <a:srgbClr val="000000"/>
                </a:solidFill>
                <a:latin typeface="Arial" panose="020B0604020202020204" pitchFamily="34" charset="0"/>
              </a:rPr>
              <a:t> </a:t>
            </a:r>
            <a:endParaRPr lang="en-US" sz="800" dirty="0"/>
          </a:p>
        </p:txBody>
      </p:sp>
    </p:spTree>
    <p:extLst>
      <p:ext uri="{BB962C8B-B14F-4D97-AF65-F5344CB8AC3E}">
        <p14:creationId xmlns:p14="http://schemas.microsoft.com/office/powerpoint/2010/main" val="1028886276"/>
      </p:ext>
    </p:extLst>
  </p:cSld>
  <p:clrMapOvr>
    <a:masterClrMapping/>
  </p:clrMapOvr>
  <mc:AlternateContent xmlns:mc="http://schemas.openxmlformats.org/markup-compatibility/2006">
    <mc:Choice xmlns:p14="http://schemas.microsoft.com/office/powerpoint/2010/main" Requires="p14">
      <p:transition p14:dur="10" advClick="0" advTm="18466"/>
    </mc:Choice>
    <mc:Fallback>
      <p:transition advClick="0" advTm="18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File:Queensland State Archives 1640 Kelvin Grove State School Teacher and Class April 1951.png">
            <a:extLst>
              <a:ext uri="{FF2B5EF4-FFF2-40B4-BE49-F238E27FC236}">
                <a16:creationId xmlns:a16="http://schemas.microsoft.com/office/drawing/2014/main" id="{7AD5C857-DCE1-4958-9DCA-A6B2DE4248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051323" cy="303079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i.ytimg.com/vi/9zCoYtvxut8/maxresdefault.jpg">
            <a:extLst>
              <a:ext uri="{FF2B5EF4-FFF2-40B4-BE49-F238E27FC236}">
                <a16:creationId xmlns:a16="http://schemas.microsoft.com/office/drawing/2014/main" id="{B3383290-5C16-456E-9AE0-6DC751E1CA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0078" y="3030794"/>
            <a:ext cx="6803922" cy="3827206"/>
          </a:xfrm>
          <a:prstGeom prst="rect">
            <a:avLst/>
          </a:prstGeom>
          <a:noFill/>
          <a:extLst>
            <a:ext uri="{909E8E84-426E-40DD-AFC4-6F175D3DCCD1}">
              <a14:hiddenFill xmlns:a14="http://schemas.microsoft.com/office/drawing/2010/main">
                <a:solidFill>
                  <a:srgbClr val="FFFFFF"/>
                </a:solidFill>
              </a14:hiddenFill>
            </a:ext>
          </a:extLst>
        </p:spPr>
      </p:pic>
      <p:sp>
        <p:nvSpPr>
          <p:cNvPr id="3" name="Arrow: Right 2">
            <a:extLst>
              <a:ext uri="{FF2B5EF4-FFF2-40B4-BE49-F238E27FC236}">
                <a16:creationId xmlns:a16="http://schemas.microsoft.com/office/drawing/2014/main" id="{4C113048-8FD2-4179-B45C-60816469F8F0}"/>
              </a:ext>
            </a:extLst>
          </p:cNvPr>
          <p:cNvSpPr/>
          <p:nvPr/>
        </p:nvSpPr>
        <p:spPr>
          <a:xfrm rot="1795275">
            <a:off x="2352368" y="2558846"/>
            <a:ext cx="2374490" cy="1069258"/>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9262FDD1-2071-4E41-B659-8C8DA0F3C6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
        <p:nvSpPr>
          <p:cNvPr id="6" name="Rectangle 5">
            <a:extLst>
              <a:ext uri="{FF2B5EF4-FFF2-40B4-BE49-F238E27FC236}">
                <a16:creationId xmlns:a16="http://schemas.microsoft.com/office/drawing/2014/main" id="{788DA6B0-3C8C-43FC-A9AB-A03444A3B007}"/>
              </a:ext>
            </a:extLst>
          </p:cNvPr>
          <p:cNvSpPr/>
          <p:nvPr/>
        </p:nvSpPr>
        <p:spPr>
          <a:xfrm>
            <a:off x="0" y="6394283"/>
            <a:ext cx="9144000" cy="461665"/>
          </a:xfrm>
          <a:prstGeom prst="rect">
            <a:avLst/>
          </a:prstGeom>
        </p:spPr>
        <p:txBody>
          <a:bodyPr wrap="square">
            <a:spAutoFit/>
          </a:bodyPr>
          <a:lstStyle/>
          <a:p>
            <a:r>
              <a:rPr lang="en-US" sz="800" dirty="0">
                <a:solidFill>
                  <a:schemeClr val="bg1"/>
                </a:solidFill>
                <a:latin typeface="Arial" panose="020B0604020202020204" pitchFamily="34" charset="0"/>
              </a:rPr>
              <a:t>Agriculture and Stock Department, Publicity Branch. (1951). </a:t>
            </a:r>
            <a:r>
              <a:rPr lang="en-US" sz="800" i="1" dirty="0">
                <a:solidFill>
                  <a:schemeClr val="bg1"/>
                </a:solidFill>
                <a:latin typeface="Arial" panose="020B0604020202020204" pitchFamily="34" charset="0"/>
              </a:rPr>
              <a:t>Kelvin Grove State School, Teacher and Class</a:t>
            </a:r>
            <a:r>
              <a:rPr lang="en-US" sz="800" dirty="0">
                <a:solidFill>
                  <a:schemeClr val="bg1"/>
                </a:solidFill>
                <a:latin typeface="Arial" panose="020B0604020202020204" pitchFamily="34" charset="0"/>
              </a:rPr>
              <a:t>. [photograph]. Retrieved from </a:t>
            </a:r>
            <a:r>
              <a:rPr lang="en-US" sz="800" u="sng" dirty="0">
                <a:solidFill>
                  <a:schemeClr val="bg1"/>
                </a:solidFill>
                <a:latin typeface="Arial" panose="020B0604020202020204" pitchFamily="34" charset="0"/>
                <a:hlinkClick r:id="rId7"/>
              </a:rPr>
              <a:t>https://commons.wikimedia.org/wiki/File:Queensland_State_Archives_1640_Kelvin_Grove_State_School_Teacher_and_Class_April_1951.png</a:t>
            </a:r>
            <a:r>
              <a:rPr lang="en-US" sz="800" dirty="0">
                <a:solidFill>
                  <a:schemeClr val="bg1"/>
                </a:solidFill>
                <a:latin typeface="Arial" panose="020B0604020202020204" pitchFamily="34" charset="0"/>
              </a:rPr>
              <a:t> </a:t>
            </a:r>
            <a:endParaRPr lang="en-US" sz="800" dirty="0">
              <a:solidFill>
                <a:schemeClr val="bg1"/>
              </a:solidFill>
            </a:endParaRPr>
          </a:p>
          <a:p>
            <a:r>
              <a:rPr lang="en-US" sz="800" dirty="0">
                <a:solidFill>
                  <a:schemeClr val="bg1"/>
                </a:solidFill>
                <a:latin typeface="Arial" panose="020B0604020202020204" pitchFamily="34" charset="0"/>
              </a:rPr>
              <a:t>Peoria Unified C&amp;I. (2017). </a:t>
            </a:r>
            <a:r>
              <a:rPr lang="en-US" sz="800" i="1" dirty="0">
                <a:solidFill>
                  <a:schemeClr val="bg1"/>
                </a:solidFill>
                <a:latin typeface="Arial" panose="020B0604020202020204" pitchFamily="34" charset="0"/>
              </a:rPr>
              <a:t>Blended Learning with Station Rotations Intermediate Grades 3-5</a:t>
            </a:r>
            <a:r>
              <a:rPr lang="en-US" sz="800" dirty="0">
                <a:solidFill>
                  <a:schemeClr val="bg1"/>
                </a:solidFill>
                <a:latin typeface="Arial" panose="020B0604020202020204" pitchFamily="34" charset="0"/>
              </a:rPr>
              <a:t>. [photograph]. Retrieved from </a:t>
            </a:r>
            <a:r>
              <a:rPr lang="en-US" sz="800" u="sng" dirty="0">
                <a:solidFill>
                  <a:schemeClr val="bg1"/>
                </a:solidFill>
                <a:latin typeface="Arial" panose="020B0604020202020204" pitchFamily="34" charset="0"/>
                <a:hlinkClick r:id="rId8"/>
              </a:rPr>
              <a:t>https://i.ytimg.com/vi/9zCoYtvxut8/maxresdefault.jpg</a:t>
            </a:r>
            <a:r>
              <a:rPr lang="en-US" sz="800" dirty="0">
                <a:solidFill>
                  <a:schemeClr val="bg1"/>
                </a:solidFill>
                <a:latin typeface="Arial" panose="020B0604020202020204" pitchFamily="34" charset="0"/>
              </a:rPr>
              <a:t> </a:t>
            </a:r>
            <a:endParaRPr lang="en-US" sz="800" dirty="0">
              <a:solidFill>
                <a:schemeClr val="bg1"/>
              </a:solidFill>
            </a:endParaRPr>
          </a:p>
        </p:txBody>
      </p:sp>
    </p:spTree>
    <p:extLst>
      <p:ext uri="{BB962C8B-B14F-4D97-AF65-F5344CB8AC3E}">
        <p14:creationId xmlns:p14="http://schemas.microsoft.com/office/powerpoint/2010/main" val="3340525719"/>
      </p:ext>
    </p:extLst>
  </p:cSld>
  <p:clrMapOvr>
    <a:masterClrMapping/>
  </p:clrMapOvr>
  <mc:AlternateContent xmlns:mc="http://schemas.openxmlformats.org/markup-compatibility/2006">
    <mc:Choice xmlns:p14="http://schemas.microsoft.com/office/powerpoint/2010/main" Requires="p14">
      <p:transition p14:dur="10" advClick="0" advTm="20192"/>
    </mc:Choice>
    <mc:Fallback>
      <p:transition advClick="0" advTm="20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ord Cloud &quot;blended Learning&quot;">
            <a:extLst>
              <a:ext uri="{FF2B5EF4-FFF2-40B4-BE49-F238E27FC236}">
                <a16:creationId xmlns:a16="http://schemas.microsoft.com/office/drawing/2014/main" id="{EB63ACEE-4543-4F65-8C99-1AB8CE5EF4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6964" y="3048998"/>
            <a:ext cx="6250130" cy="343686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images-na.ssl-images-amazon.com/images/I/51L0gaIYgFL._SX377_BO1,204,203,200_.jpg">
            <a:extLst>
              <a:ext uri="{FF2B5EF4-FFF2-40B4-BE49-F238E27FC236}">
                <a16:creationId xmlns:a16="http://schemas.microsoft.com/office/drawing/2014/main" id="{A33441DA-5F36-4DF1-8B73-6FD48CA1BA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404" y="116960"/>
            <a:ext cx="3355424" cy="441782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98097134-8034-4C59-9AEF-BBF9D6EB5A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
        <p:nvSpPr>
          <p:cNvPr id="3" name="Rectangle 2">
            <a:extLst>
              <a:ext uri="{FF2B5EF4-FFF2-40B4-BE49-F238E27FC236}">
                <a16:creationId xmlns:a16="http://schemas.microsoft.com/office/drawing/2014/main" id="{50833CAC-A5AB-48A9-B9D9-1A75077749E8}"/>
              </a:ext>
            </a:extLst>
          </p:cNvPr>
          <p:cNvSpPr/>
          <p:nvPr/>
        </p:nvSpPr>
        <p:spPr>
          <a:xfrm>
            <a:off x="0" y="6501809"/>
            <a:ext cx="9144000" cy="338554"/>
          </a:xfrm>
          <a:prstGeom prst="rect">
            <a:avLst/>
          </a:prstGeom>
        </p:spPr>
        <p:txBody>
          <a:bodyPr wrap="square">
            <a:spAutoFit/>
          </a:bodyPr>
          <a:lstStyle/>
          <a:p>
            <a:r>
              <a:rPr lang="en-US" sz="800" dirty="0">
                <a:solidFill>
                  <a:srgbClr val="000000"/>
                </a:solidFill>
                <a:latin typeface="Arial" panose="020B0604020202020204" pitchFamily="34" charset="0"/>
              </a:rPr>
              <a:t>Amazon.com. (</a:t>
            </a:r>
            <a:r>
              <a:rPr lang="en-US" sz="800" dirty="0" err="1">
                <a:solidFill>
                  <a:srgbClr val="000000"/>
                </a:solidFill>
                <a:latin typeface="Arial" panose="020B0604020202020204" pitchFamily="34" charset="0"/>
              </a:rPr>
              <a:t>n.d.</a:t>
            </a:r>
            <a:r>
              <a:rPr lang="en-US" sz="800" dirty="0">
                <a:solidFill>
                  <a:srgbClr val="000000"/>
                </a:solidFill>
                <a:latin typeface="Arial" panose="020B0604020202020204" pitchFamily="34" charset="0"/>
              </a:rPr>
              <a:t>). [photograph]. Retrieved from </a:t>
            </a:r>
            <a:r>
              <a:rPr lang="en-US" sz="800" u="sng" dirty="0">
                <a:solidFill>
                  <a:srgbClr val="1155CC"/>
                </a:solidFill>
                <a:latin typeface="Arial" panose="020B0604020202020204" pitchFamily="34" charset="0"/>
                <a:hlinkClick r:id="rId7"/>
              </a:rPr>
              <a:t>https://www.amazon.com/Blended-Disruptive-Innovation-Improve-Schools/dp/1118955153</a:t>
            </a:r>
            <a:r>
              <a:rPr lang="en-US" sz="800" dirty="0">
                <a:solidFill>
                  <a:srgbClr val="000000"/>
                </a:solidFill>
                <a:latin typeface="Arial" panose="020B0604020202020204" pitchFamily="34" charset="0"/>
              </a:rPr>
              <a:t> </a:t>
            </a:r>
          </a:p>
          <a:p>
            <a:r>
              <a:rPr lang="en-US" sz="800" dirty="0">
                <a:solidFill>
                  <a:srgbClr val="000000"/>
                </a:solidFill>
                <a:latin typeface="Arial" panose="020B0604020202020204" pitchFamily="34" charset="0"/>
              </a:rPr>
              <a:t>Cutler, D. (2014). </a:t>
            </a:r>
            <a:r>
              <a:rPr lang="en-US" sz="800" i="1" dirty="0">
                <a:solidFill>
                  <a:srgbClr val="000000"/>
                </a:solidFill>
                <a:latin typeface="Arial" panose="020B0604020202020204" pitchFamily="34" charset="0"/>
              </a:rPr>
              <a:t>Newblended.jpg</a:t>
            </a:r>
            <a:r>
              <a:rPr lang="en-US" sz="800" dirty="0">
                <a:solidFill>
                  <a:srgbClr val="000000"/>
                </a:solidFill>
                <a:latin typeface="Arial" panose="020B0604020202020204" pitchFamily="34" charset="0"/>
              </a:rPr>
              <a:t>. [digital image]. Retrieved from </a:t>
            </a:r>
            <a:r>
              <a:rPr lang="en-US" sz="800" u="sng" dirty="0">
                <a:solidFill>
                  <a:srgbClr val="1155CC"/>
                </a:solidFill>
                <a:latin typeface="Arial" panose="020B0604020202020204" pitchFamily="34" charset="0"/>
                <a:hlinkClick r:id="rId8"/>
              </a:rPr>
              <a:t>http://www.spinedu.com/redefining-blended-learning/</a:t>
            </a:r>
            <a:r>
              <a:rPr lang="en-US" sz="800" dirty="0">
                <a:solidFill>
                  <a:srgbClr val="000000"/>
                </a:solidFill>
                <a:latin typeface="Arial" panose="020B0604020202020204" pitchFamily="34" charset="0"/>
              </a:rPr>
              <a:t> </a:t>
            </a:r>
            <a:endParaRPr lang="en-US" sz="800" dirty="0"/>
          </a:p>
        </p:txBody>
      </p:sp>
    </p:spTree>
    <p:extLst>
      <p:ext uri="{BB962C8B-B14F-4D97-AF65-F5344CB8AC3E}">
        <p14:creationId xmlns:p14="http://schemas.microsoft.com/office/powerpoint/2010/main" val="3619800789"/>
      </p:ext>
    </p:extLst>
  </p:cSld>
  <p:clrMapOvr>
    <a:masterClrMapping/>
  </p:clrMapOvr>
  <mc:AlternateContent xmlns:mc="http://schemas.openxmlformats.org/markup-compatibility/2006">
    <mc:Choice xmlns:p14="http://schemas.microsoft.com/office/powerpoint/2010/main" Requires="p14">
      <p:transition p14:dur="10" advClick="0" advTm="19044"/>
    </mc:Choice>
    <mc:Fallback>
      <p:transition advClick="0" advTm="19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image.slidesharecdn.com/exponentialdisruptioninnovationwhatisthis-150825144932-lva1-app6892/95/exponential-disruptive-innovation-what-is-this-13-638.jpg?cb=1440514464">
            <a:extLst>
              <a:ext uri="{FF2B5EF4-FFF2-40B4-BE49-F238E27FC236}">
                <a16:creationId xmlns:a16="http://schemas.microsoft.com/office/drawing/2014/main" id="{67241F62-DE63-4573-B024-8A83B1E551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83"/>
            <a:ext cx="9139227" cy="686158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5B47966D-DF1C-4BE6-892C-587F57AE87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
        <p:nvSpPr>
          <p:cNvPr id="3" name="Rectangle 2">
            <a:extLst>
              <a:ext uri="{FF2B5EF4-FFF2-40B4-BE49-F238E27FC236}">
                <a16:creationId xmlns:a16="http://schemas.microsoft.com/office/drawing/2014/main" id="{CD66CC02-0C91-4AAB-B50F-710129CE7A1A}"/>
              </a:ext>
            </a:extLst>
          </p:cNvPr>
          <p:cNvSpPr/>
          <p:nvPr/>
        </p:nvSpPr>
        <p:spPr>
          <a:xfrm rot="16200000">
            <a:off x="6683950" y="3793123"/>
            <a:ext cx="4572000" cy="338554"/>
          </a:xfrm>
          <a:prstGeom prst="rect">
            <a:avLst/>
          </a:prstGeom>
        </p:spPr>
        <p:txBody>
          <a:bodyPr>
            <a:spAutoFit/>
          </a:bodyPr>
          <a:lstStyle/>
          <a:p>
            <a:r>
              <a:rPr lang="en-US" sz="800" dirty="0" err="1">
                <a:solidFill>
                  <a:srgbClr val="000000"/>
                </a:solidFill>
                <a:latin typeface="Arial" panose="020B0604020202020204" pitchFamily="34" charset="0"/>
              </a:rPr>
              <a:t>Mastroyiannis</a:t>
            </a:r>
            <a:r>
              <a:rPr lang="en-US" sz="800" dirty="0">
                <a:solidFill>
                  <a:srgbClr val="000000"/>
                </a:solidFill>
                <a:latin typeface="Arial" panose="020B0604020202020204" pitchFamily="34" charset="0"/>
              </a:rPr>
              <a:t>, M. (2015). </a:t>
            </a:r>
            <a:r>
              <a:rPr lang="en-US" sz="800" i="1" dirty="0">
                <a:solidFill>
                  <a:srgbClr val="000000"/>
                </a:solidFill>
                <a:latin typeface="Arial" panose="020B0604020202020204" pitchFamily="34" charset="0"/>
              </a:rPr>
              <a:t>Exponential Disruptive Innovation</a:t>
            </a:r>
            <a:r>
              <a:rPr lang="en-US" sz="800" dirty="0">
                <a:solidFill>
                  <a:srgbClr val="000000"/>
                </a:solidFill>
                <a:latin typeface="Arial" panose="020B0604020202020204" pitchFamily="34" charset="0"/>
              </a:rPr>
              <a:t>. [digital image]. Retrieved from </a:t>
            </a:r>
            <a:r>
              <a:rPr lang="en-US" sz="800" u="sng" dirty="0">
                <a:solidFill>
                  <a:srgbClr val="1155CC"/>
                </a:solidFill>
                <a:latin typeface="Arial" panose="020B0604020202020204" pitchFamily="34" charset="0"/>
                <a:hlinkClick r:id="rId6"/>
              </a:rPr>
              <a:t>https://www.slideshare.net/MikeMastroyiannis/exponential-disruptive-innovation-what-is-this</a:t>
            </a:r>
            <a:endParaRPr lang="en-US" sz="800" dirty="0"/>
          </a:p>
        </p:txBody>
      </p:sp>
    </p:spTree>
    <p:extLst>
      <p:ext uri="{BB962C8B-B14F-4D97-AF65-F5344CB8AC3E}">
        <p14:creationId xmlns:p14="http://schemas.microsoft.com/office/powerpoint/2010/main" val="4047918284"/>
      </p:ext>
    </p:extLst>
  </p:cSld>
  <p:clrMapOvr>
    <a:masterClrMapping/>
  </p:clrMapOvr>
  <mc:AlternateContent xmlns:mc="http://schemas.openxmlformats.org/markup-compatibility/2006">
    <mc:Choice xmlns:p14="http://schemas.microsoft.com/office/powerpoint/2010/main" Requires="p14">
      <p:transition p14:dur="10" advClick="0" advTm="17157"/>
    </mc:Choice>
    <mc:Fallback>
      <p:transition advClick="0" advTm="17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lended Learning ">
            <a:extLst>
              <a:ext uri="{FF2B5EF4-FFF2-40B4-BE49-F238E27FC236}">
                <a16:creationId xmlns:a16="http://schemas.microsoft.com/office/drawing/2014/main" id="{3D70683E-F526-4A96-8206-C9D74308F2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5779067" cy="325939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hart-blended.jpg">
            <a:extLst>
              <a:ext uri="{FF2B5EF4-FFF2-40B4-BE49-F238E27FC236}">
                <a16:creationId xmlns:a16="http://schemas.microsoft.com/office/drawing/2014/main" id="{050FC308-A4A0-444E-B235-03C20D8F0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8838" y="3159996"/>
            <a:ext cx="6845241" cy="3698004"/>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D231BE8B-EF81-4396-92F3-7D63C26002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
        <p:nvSpPr>
          <p:cNvPr id="6" name="Rectangle 5">
            <a:extLst>
              <a:ext uri="{FF2B5EF4-FFF2-40B4-BE49-F238E27FC236}">
                <a16:creationId xmlns:a16="http://schemas.microsoft.com/office/drawing/2014/main" id="{F1983DAB-248F-4E51-B4D2-935148914664}"/>
              </a:ext>
            </a:extLst>
          </p:cNvPr>
          <p:cNvSpPr/>
          <p:nvPr/>
        </p:nvSpPr>
        <p:spPr>
          <a:xfrm>
            <a:off x="0" y="6507972"/>
            <a:ext cx="6597502" cy="338554"/>
          </a:xfrm>
          <a:prstGeom prst="rect">
            <a:avLst/>
          </a:prstGeom>
        </p:spPr>
        <p:txBody>
          <a:bodyPr wrap="square">
            <a:spAutoFit/>
          </a:bodyPr>
          <a:lstStyle/>
          <a:p>
            <a:r>
              <a:rPr lang="en-US" sz="800" dirty="0">
                <a:solidFill>
                  <a:srgbClr val="000000"/>
                </a:solidFill>
                <a:latin typeface="Arial" panose="020B0604020202020204" pitchFamily="34" charset="0"/>
              </a:rPr>
              <a:t>Whang, E. (</a:t>
            </a:r>
            <a:r>
              <a:rPr lang="en-US" sz="800" dirty="0" err="1">
                <a:solidFill>
                  <a:srgbClr val="000000"/>
                </a:solidFill>
                <a:latin typeface="Arial" panose="020B0604020202020204" pitchFamily="34" charset="0"/>
              </a:rPr>
              <a:t>n.d.</a:t>
            </a:r>
            <a:r>
              <a:rPr lang="en-US" sz="800" dirty="0">
                <a:solidFill>
                  <a:srgbClr val="000000"/>
                </a:solidFill>
                <a:latin typeface="Arial" panose="020B0604020202020204" pitchFamily="34" charset="0"/>
              </a:rPr>
              <a:t>). [digital image]. Retrieved from </a:t>
            </a:r>
            <a:r>
              <a:rPr lang="en-US" sz="800" u="sng" dirty="0">
                <a:solidFill>
                  <a:srgbClr val="1155CC"/>
                </a:solidFill>
                <a:latin typeface="Arial" panose="020B0604020202020204" pitchFamily="34" charset="0"/>
                <a:hlinkClick r:id="rId7"/>
              </a:rPr>
              <a:t>https://achieve.lausd.net/Page/11473</a:t>
            </a:r>
            <a:endParaRPr lang="en-US" sz="800" dirty="0"/>
          </a:p>
          <a:p>
            <a:r>
              <a:rPr lang="en-US" sz="800" dirty="0">
                <a:solidFill>
                  <a:srgbClr val="000000"/>
                </a:solidFill>
                <a:latin typeface="Arial" panose="020B0604020202020204" pitchFamily="34" charset="0"/>
              </a:rPr>
              <a:t>The Tesla Academy. (</a:t>
            </a:r>
            <a:r>
              <a:rPr lang="en-US" sz="800" dirty="0" err="1">
                <a:solidFill>
                  <a:srgbClr val="000000"/>
                </a:solidFill>
                <a:latin typeface="Arial" panose="020B0604020202020204" pitchFamily="34" charset="0"/>
              </a:rPr>
              <a:t>n.d.</a:t>
            </a:r>
            <a:r>
              <a:rPr lang="en-US" sz="800" dirty="0">
                <a:solidFill>
                  <a:srgbClr val="000000"/>
                </a:solidFill>
                <a:latin typeface="Arial" panose="020B0604020202020204" pitchFamily="34" charset="0"/>
              </a:rPr>
              <a:t>). [digital image]. Retrieved from </a:t>
            </a:r>
            <a:r>
              <a:rPr lang="en-US" sz="800" u="sng" dirty="0">
                <a:solidFill>
                  <a:srgbClr val="1155CC"/>
                </a:solidFill>
                <a:latin typeface="Arial" panose="020B0604020202020204" pitchFamily="34" charset="0"/>
                <a:hlinkClick r:id="rId8"/>
              </a:rPr>
              <a:t>http://www.theteslaacademy.com/whatisblended/</a:t>
            </a:r>
            <a:r>
              <a:rPr lang="en-US" sz="800" dirty="0">
                <a:solidFill>
                  <a:srgbClr val="000000"/>
                </a:solidFill>
                <a:latin typeface="Arial" panose="020B0604020202020204" pitchFamily="34" charset="0"/>
              </a:rPr>
              <a:t> </a:t>
            </a:r>
            <a:endParaRPr lang="en-US" sz="800" dirty="0"/>
          </a:p>
        </p:txBody>
      </p:sp>
    </p:spTree>
    <p:extLst>
      <p:ext uri="{BB962C8B-B14F-4D97-AF65-F5344CB8AC3E}">
        <p14:creationId xmlns:p14="http://schemas.microsoft.com/office/powerpoint/2010/main" val="92157934"/>
      </p:ext>
    </p:extLst>
  </p:cSld>
  <p:clrMapOvr>
    <a:masterClrMapping/>
  </p:clrMapOvr>
  <mc:AlternateContent xmlns:mc="http://schemas.openxmlformats.org/markup-compatibility/2006">
    <mc:Choice xmlns:p14="http://schemas.microsoft.com/office/powerpoint/2010/main" Requires="p14">
      <p:transition p14:dur="10" advClick="0" advTm="20313"/>
    </mc:Choice>
    <mc:Fallback>
      <p:transition advClick="0" advTm="20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5FA70A-1204-4B19-A58C-90177BE3A8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7895" y="2786514"/>
            <a:ext cx="6136105" cy="4071486"/>
          </a:xfrm>
          <a:prstGeom prst="rect">
            <a:avLst/>
          </a:prstGeom>
        </p:spPr>
      </p:pic>
      <p:pic>
        <p:nvPicPr>
          <p:cNvPr id="8194" name="Picture 2" descr="https://cdn-images-1.medium.com/max/1600/0*RW_VrpBVV8NguqtQ.jpg">
            <a:extLst>
              <a:ext uri="{FF2B5EF4-FFF2-40B4-BE49-F238E27FC236}">
                <a16:creationId xmlns:a16="http://schemas.microsoft.com/office/drawing/2014/main" id="{8884EC9D-B09E-4F9F-87E3-763AB53A94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6316580" cy="4211053"/>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5A670CFB-5082-47CC-A879-CC0B048B7D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
        <p:nvSpPr>
          <p:cNvPr id="6" name="Rectangle 5">
            <a:extLst>
              <a:ext uri="{FF2B5EF4-FFF2-40B4-BE49-F238E27FC236}">
                <a16:creationId xmlns:a16="http://schemas.microsoft.com/office/drawing/2014/main" id="{DCCDC6E4-FB9C-4AAB-9623-28817D9D040D}"/>
              </a:ext>
            </a:extLst>
          </p:cNvPr>
          <p:cNvSpPr/>
          <p:nvPr/>
        </p:nvSpPr>
        <p:spPr>
          <a:xfrm>
            <a:off x="-63794" y="6536323"/>
            <a:ext cx="6746358" cy="338554"/>
          </a:xfrm>
          <a:prstGeom prst="rect">
            <a:avLst/>
          </a:prstGeom>
        </p:spPr>
        <p:txBody>
          <a:bodyPr wrap="square">
            <a:spAutoFit/>
          </a:bodyPr>
          <a:lstStyle/>
          <a:p>
            <a:r>
              <a:rPr lang="en-US" sz="800" dirty="0">
                <a:solidFill>
                  <a:schemeClr val="bg1"/>
                </a:solidFill>
                <a:latin typeface="Arial" panose="020B0604020202020204" pitchFamily="34" charset="0"/>
              </a:rPr>
              <a:t>NYU Local. (2016). [photograph].</a:t>
            </a:r>
            <a:r>
              <a:rPr lang="en-US" sz="800" dirty="0">
                <a:solidFill>
                  <a:schemeClr val="bg1"/>
                </a:solidFill>
              </a:rPr>
              <a:t> </a:t>
            </a:r>
            <a:r>
              <a:rPr lang="en-US" sz="800" dirty="0">
                <a:solidFill>
                  <a:schemeClr val="bg1"/>
                </a:solidFill>
                <a:latin typeface="Arial" panose="020B0604020202020204" pitchFamily="34" charset="0"/>
              </a:rPr>
              <a:t>Retrieved from </a:t>
            </a:r>
            <a:r>
              <a:rPr lang="en-US" sz="800" u="sng" dirty="0">
                <a:solidFill>
                  <a:schemeClr val="bg1"/>
                </a:solidFill>
                <a:latin typeface="Arial" panose="020B0604020202020204" pitchFamily="34" charset="0"/>
                <a:hlinkClick r:id="rId7"/>
              </a:rPr>
              <a:t>https://nyulocal.com/nyc-public-schools-are-still-segregated-f75e7720bff3</a:t>
            </a:r>
            <a:r>
              <a:rPr lang="en-US" sz="800" dirty="0">
                <a:solidFill>
                  <a:schemeClr val="bg1"/>
                </a:solidFill>
                <a:latin typeface="Arial" panose="020B0604020202020204" pitchFamily="34" charset="0"/>
              </a:rPr>
              <a:t> </a:t>
            </a:r>
            <a:br>
              <a:rPr lang="en-US" sz="800" dirty="0">
                <a:solidFill>
                  <a:schemeClr val="bg1"/>
                </a:solidFill>
                <a:latin typeface="Arial" panose="020B0604020202020204" pitchFamily="34" charset="0"/>
              </a:rPr>
            </a:br>
            <a:r>
              <a:rPr lang="en-US" sz="800" dirty="0">
                <a:solidFill>
                  <a:schemeClr val="bg1"/>
                </a:solidFill>
                <a:latin typeface="Arial" panose="020B0604020202020204" pitchFamily="34" charset="0"/>
              </a:rPr>
              <a:t>Ed.gov. (2012). </a:t>
            </a:r>
            <a:r>
              <a:rPr lang="en-US" sz="800" i="1" dirty="0">
                <a:solidFill>
                  <a:schemeClr val="bg1"/>
                </a:solidFill>
                <a:latin typeface="Arial" panose="020B0604020202020204" pitchFamily="34" charset="0"/>
              </a:rPr>
              <a:t>Rural Education</a:t>
            </a:r>
            <a:r>
              <a:rPr lang="en-US" sz="800" dirty="0">
                <a:solidFill>
                  <a:schemeClr val="bg1"/>
                </a:solidFill>
                <a:latin typeface="Arial" panose="020B0604020202020204" pitchFamily="34" charset="0"/>
              </a:rPr>
              <a:t>. [photograph]. Retrieved from </a:t>
            </a:r>
            <a:r>
              <a:rPr lang="en-US" sz="800" u="sng" dirty="0">
                <a:solidFill>
                  <a:schemeClr val="bg1"/>
                </a:solidFill>
                <a:latin typeface="Arial" panose="020B0604020202020204" pitchFamily="34" charset="0"/>
                <a:hlinkClick r:id="rId8"/>
              </a:rPr>
              <a:t>https://blog.ed.gov/2012/02/how-are-you-increasing-opportunities-in-rural-schools/</a:t>
            </a:r>
            <a:r>
              <a:rPr lang="en-US" sz="800" dirty="0">
                <a:solidFill>
                  <a:schemeClr val="bg1"/>
                </a:solidFill>
                <a:latin typeface="Arial" panose="020B0604020202020204" pitchFamily="34" charset="0"/>
              </a:rPr>
              <a:t> </a:t>
            </a:r>
            <a:endParaRPr lang="en-US" sz="800" dirty="0">
              <a:solidFill>
                <a:schemeClr val="bg1"/>
              </a:solidFill>
            </a:endParaRPr>
          </a:p>
        </p:txBody>
      </p:sp>
    </p:spTree>
    <p:extLst>
      <p:ext uri="{BB962C8B-B14F-4D97-AF65-F5344CB8AC3E}">
        <p14:creationId xmlns:p14="http://schemas.microsoft.com/office/powerpoint/2010/main" val="3167741283"/>
      </p:ext>
    </p:extLst>
  </p:cSld>
  <p:clrMapOvr>
    <a:masterClrMapping/>
  </p:clrMapOvr>
  <mc:AlternateContent xmlns:mc="http://schemas.openxmlformats.org/markup-compatibility/2006">
    <mc:Choice xmlns:p14="http://schemas.microsoft.com/office/powerpoint/2010/main" Requires="p14">
      <p:transition p14:dur="10" advClick="0" advTm="18033"/>
    </mc:Choice>
    <mc:Fallback>
      <p:transition advClick="0" advTm="18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430</TotalTime>
  <Words>775</Words>
  <Application>Microsoft Office PowerPoint</Application>
  <PresentationFormat>On-screen Show (4:3)</PresentationFormat>
  <Paragraphs>46</Paragraphs>
  <Slides>23</Slides>
  <Notes>0</Notes>
  <HiddenSlides>0</HiddenSlides>
  <MMClips>20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The Fifth Discipline Applied to Blended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lpstr>The Fifth Discipline Applied to Blended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Fifth Discipline Applied to Blended</dc:title>
  <dc:creator>Stephanie Peborde Burke</dc:creator>
  <cp:lastModifiedBy>Stephanie Peborde Burke</cp:lastModifiedBy>
  <cp:revision>30</cp:revision>
  <dcterms:created xsi:type="dcterms:W3CDTF">2017-08-24T17:41:42Z</dcterms:created>
  <dcterms:modified xsi:type="dcterms:W3CDTF">2017-08-25T00:51:44Z</dcterms:modified>
</cp:coreProperties>
</file>